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7" r:id="rId9"/>
    <p:sldId id="264" r:id="rId10"/>
    <p:sldId id="268" r:id="rId11"/>
    <p:sldId id="265" r:id="rId12"/>
    <p:sldId id="269" r:id="rId13"/>
    <p:sldId id="266" r:id="rId14"/>
    <p:sldId id="277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6A5CF-E9FE-4F17-8461-A957C359AE2B}" v="2" dt="2020-09-13T21:22:55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58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F6CC3-460C-46EB-8A97-ED672B44C1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12486-DBD3-4DAA-B1C8-A3F10D88D1B1}">
      <dgm:prSet phldrT="[Text]"/>
      <dgm:spPr/>
      <dgm:t>
        <a:bodyPr/>
        <a:lstStyle/>
        <a:p>
          <a:r>
            <a:rPr lang="en-US" dirty="0"/>
            <a:t>Multiple Means of Representation (What)</a:t>
          </a:r>
        </a:p>
      </dgm:t>
    </dgm:pt>
    <dgm:pt modelId="{AF54CF68-0925-49CE-A071-80302A2E3183}" type="parTrans" cxnId="{ED0DED1F-1C29-4217-872F-705FFCD8DE6C}">
      <dgm:prSet/>
      <dgm:spPr/>
      <dgm:t>
        <a:bodyPr/>
        <a:lstStyle/>
        <a:p>
          <a:endParaRPr lang="en-US"/>
        </a:p>
      </dgm:t>
    </dgm:pt>
    <dgm:pt modelId="{71D63EB6-8A61-4458-9EB7-F004244EC824}" type="sibTrans" cxnId="{ED0DED1F-1C29-4217-872F-705FFCD8DE6C}">
      <dgm:prSet/>
      <dgm:spPr/>
      <dgm:t>
        <a:bodyPr/>
        <a:lstStyle/>
        <a:p>
          <a:endParaRPr lang="en-US"/>
        </a:p>
      </dgm:t>
    </dgm:pt>
    <dgm:pt modelId="{73D5CF06-469D-4515-ACA3-692A727212CF}">
      <dgm:prSet phldrT="[Text]"/>
      <dgm:spPr/>
      <dgm:t>
        <a:bodyPr/>
        <a:lstStyle/>
        <a:p>
          <a:r>
            <a:rPr lang="en-US" dirty="0"/>
            <a:t>Multiple Means of Expression (How)</a:t>
          </a:r>
        </a:p>
      </dgm:t>
    </dgm:pt>
    <dgm:pt modelId="{FC2AA36D-55D6-42E6-9313-2BBEA83F742F}" type="parTrans" cxnId="{E12CF94B-7E0A-430D-8C3E-E1B0CD9F11AF}">
      <dgm:prSet/>
      <dgm:spPr/>
      <dgm:t>
        <a:bodyPr/>
        <a:lstStyle/>
        <a:p>
          <a:endParaRPr lang="en-US"/>
        </a:p>
      </dgm:t>
    </dgm:pt>
    <dgm:pt modelId="{4DD9AE83-1D7B-4758-9F71-E9838AC89132}" type="sibTrans" cxnId="{E12CF94B-7E0A-430D-8C3E-E1B0CD9F11AF}">
      <dgm:prSet/>
      <dgm:spPr/>
      <dgm:t>
        <a:bodyPr/>
        <a:lstStyle/>
        <a:p>
          <a:endParaRPr lang="en-US"/>
        </a:p>
      </dgm:t>
    </dgm:pt>
    <dgm:pt modelId="{5362F8E5-FD63-4175-9A57-1D6B88DFC11B}">
      <dgm:prSet phldrT="[Text]"/>
      <dgm:spPr/>
      <dgm:t>
        <a:bodyPr/>
        <a:lstStyle/>
        <a:p>
          <a:r>
            <a:rPr lang="en-US" dirty="0"/>
            <a:t>Multiple Means of Engagement (Why)</a:t>
          </a:r>
        </a:p>
      </dgm:t>
    </dgm:pt>
    <dgm:pt modelId="{0E45D028-C3E3-45C5-AD96-A5A09F4B6093}" type="parTrans" cxnId="{1D17C649-9061-4FC1-8074-DCA30EA66FB9}">
      <dgm:prSet/>
      <dgm:spPr/>
      <dgm:t>
        <a:bodyPr/>
        <a:lstStyle/>
        <a:p>
          <a:endParaRPr lang="en-US"/>
        </a:p>
      </dgm:t>
    </dgm:pt>
    <dgm:pt modelId="{E0BBC17A-26FC-422F-931D-1F45DD3B99CA}" type="sibTrans" cxnId="{1D17C649-9061-4FC1-8074-DCA30EA66FB9}">
      <dgm:prSet/>
      <dgm:spPr/>
      <dgm:t>
        <a:bodyPr/>
        <a:lstStyle/>
        <a:p>
          <a:endParaRPr lang="en-US"/>
        </a:p>
      </dgm:t>
    </dgm:pt>
    <dgm:pt modelId="{9ABD5ECB-A62E-4264-AA06-EE46544EBCF2}" type="pres">
      <dgm:prSet presAssocID="{51AF6CC3-460C-46EB-8A97-ED672B44C15B}" presName="linear" presStyleCnt="0">
        <dgm:presLayoutVars>
          <dgm:dir/>
          <dgm:animLvl val="lvl"/>
          <dgm:resizeHandles val="exact"/>
        </dgm:presLayoutVars>
      </dgm:prSet>
      <dgm:spPr/>
    </dgm:pt>
    <dgm:pt modelId="{96C327C6-71A3-41FC-9BC9-32F0A026C7D2}" type="pres">
      <dgm:prSet presAssocID="{8E912486-DBD3-4DAA-B1C8-A3F10D88D1B1}" presName="parentLin" presStyleCnt="0"/>
      <dgm:spPr/>
    </dgm:pt>
    <dgm:pt modelId="{E64984CA-B436-4D87-9F02-75D883D72886}" type="pres">
      <dgm:prSet presAssocID="{8E912486-DBD3-4DAA-B1C8-A3F10D88D1B1}" presName="parentLeftMargin" presStyleLbl="node1" presStyleIdx="0" presStyleCnt="3"/>
      <dgm:spPr/>
    </dgm:pt>
    <dgm:pt modelId="{21C38C51-69AC-435E-84D4-6CC02045C6C5}" type="pres">
      <dgm:prSet presAssocID="{8E912486-DBD3-4DAA-B1C8-A3F10D88D1B1}" presName="parentText" presStyleLbl="node1" presStyleIdx="0" presStyleCnt="3" custLinFactNeighborX="-6349" custLinFactNeighborY="-1377">
        <dgm:presLayoutVars>
          <dgm:chMax val="0"/>
          <dgm:bulletEnabled val="1"/>
        </dgm:presLayoutVars>
      </dgm:prSet>
      <dgm:spPr/>
    </dgm:pt>
    <dgm:pt modelId="{78783AB8-BFE4-4DAB-A302-094A75B0CFB4}" type="pres">
      <dgm:prSet presAssocID="{8E912486-DBD3-4DAA-B1C8-A3F10D88D1B1}" presName="negativeSpace" presStyleCnt="0"/>
      <dgm:spPr/>
    </dgm:pt>
    <dgm:pt modelId="{89E6ECB1-85D2-4133-AF97-3C819344BEC3}" type="pres">
      <dgm:prSet presAssocID="{8E912486-DBD3-4DAA-B1C8-A3F10D88D1B1}" presName="childText" presStyleLbl="conFgAcc1" presStyleIdx="0" presStyleCnt="3">
        <dgm:presLayoutVars>
          <dgm:bulletEnabled val="1"/>
        </dgm:presLayoutVars>
      </dgm:prSet>
      <dgm:spPr/>
    </dgm:pt>
    <dgm:pt modelId="{5797CD21-5214-403D-AF89-98F2C1D4F513}" type="pres">
      <dgm:prSet presAssocID="{71D63EB6-8A61-4458-9EB7-F004244EC824}" presName="spaceBetweenRectangles" presStyleCnt="0"/>
      <dgm:spPr/>
    </dgm:pt>
    <dgm:pt modelId="{D51049DC-01F2-4E30-B2E2-3D4CD7A3F0D1}" type="pres">
      <dgm:prSet presAssocID="{73D5CF06-469D-4515-ACA3-692A727212CF}" presName="parentLin" presStyleCnt="0"/>
      <dgm:spPr/>
    </dgm:pt>
    <dgm:pt modelId="{2D8FF362-C55A-45DC-A020-439BFD0D163B}" type="pres">
      <dgm:prSet presAssocID="{73D5CF06-469D-4515-ACA3-692A727212CF}" presName="parentLeftMargin" presStyleLbl="node1" presStyleIdx="0" presStyleCnt="3"/>
      <dgm:spPr/>
    </dgm:pt>
    <dgm:pt modelId="{5E2E7257-0BD2-4DCD-9A7E-7ED3223585D3}" type="pres">
      <dgm:prSet presAssocID="{73D5CF06-469D-4515-ACA3-692A727212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549DFB-EB66-447D-AE62-87A6840DB0FA}" type="pres">
      <dgm:prSet presAssocID="{73D5CF06-469D-4515-ACA3-692A727212CF}" presName="negativeSpace" presStyleCnt="0"/>
      <dgm:spPr/>
    </dgm:pt>
    <dgm:pt modelId="{8A69145D-D336-4147-A3F8-D31A73C12441}" type="pres">
      <dgm:prSet presAssocID="{73D5CF06-469D-4515-ACA3-692A727212CF}" presName="childText" presStyleLbl="conFgAcc1" presStyleIdx="1" presStyleCnt="3">
        <dgm:presLayoutVars>
          <dgm:bulletEnabled val="1"/>
        </dgm:presLayoutVars>
      </dgm:prSet>
      <dgm:spPr/>
    </dgm:pt>
    <dgm:pt modelId="{14381E71-C04F-4C15-AA7E-2A03393950A7}" type="pres">
      <dgm:prSet presAssocID="{4DD9AE83-1D7B-4758-9F71-E9838AC89132}" presName="spaceBetweenRectangles" presStyleCnt="0"/>
      <dgm:spPr/>
    </dgm:pt>
    <dgm:pt modelId="{65CD7352-D903-4B70-89D8-1BE2BB563826}" type="pres">
      <dgm:prSet presAssocID="{5362F8E5-FD63-4175-9A57-1D6B88DFC11B}" presName="parentLin" presStyleCnt="0"/>
      <dgm:spPr/>
    </dgm:pt>
    <dgm:pt modelId="{A4ECEB72-A241-4607-801E-DDD2B9E9F33D}" type="pres">
      <dgm:prSet presAssocID="{5362F8E5-FD63-4175-9A57-1D6B88DFC11B}" presName="parentLeftMargin" presStyleLbl="node1" presStyleIdx="1" presStyleCnt="3"/>
      <dgm:spPr/>
    </dgm:pt>
    <dgm:pt modelId="{8B32AD5C-E847-43B2-855D-8F988246C4AE}" type="pres">
      <dgm:prSet presAssocID="{5362F8E5-FD63-4175-9A57-1D6B88DFC11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C232EC-7AF2-4C3D-8F20-7545761A93A7}" type="pres">
      <dgm:prSet presAssocID="{5362F8E5-FD63-4175-9A57-1D6B88DFC11B}" presName="negativeSpace" presStyleCnt="0"/>
      <dgm:spPr/>
    </dgm:pt>
    <dgm:pt modelId="{399BA06D-4542-4CFF-9B1B-8A962DA1D8E1}" type="pres">
      <dgm:prSet presAssocID="{5362F8E5-FD63-4175-9A57-1D6B88DFC1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D5B413-43E7-4F29-A708-EF52DBA5A89C}" type="presOf" srcId="{8E912486-DBD3-4DAA-B1C8-A3F10D88D1B1}" destId="{E64984CA-B436-4D87-9F02-75D883D72886}" srcOrd="0" destOrd="0" presId="urn:microsoft.com/office/officeart/2005/8/layout/list1"/>
    <dgm:cxn modelId="{7BF0A01D-9EF8-416B-80DF-D65187AC2C0F}" type="presOf" srcId="{73D5CF06-469D-4515-ACA3-692A727212CF}" destId="{2D8FF362-C55A-45DC-A020-439BFD0D163B}" srcOrd="0" destOrd="0" presId="urn:microsoft.com/office/officeart/2005/8/layout/list1"/>
    <dgm:cxn modelId="{ED0DED1F-1C29-4217-872F-705FFCD8DE6C}" srcId="{51AF6CC3-460C-46EB-8A97-ED672B44C15B}" destId="{8E912486-DBD3-4DAA-B1C8-A3F10D88D1B1}" srcOrd="0" destOrd="0" parTransId="{AF54CF68-0925-49CE-A071-80302A2E3183}" sibTransId="{71D63EB6-8A61-4458-9EB7-F004244EC824}"/>
    <dgm:cxn modelId="{A7D55D2D-9D4D-4224-BEC6-0308D0A2F57B}" type="presOf" srcId="{73D5CF06-469D-4515-ACA3-692A727212CF}" destId="{5E2E7257-0BD2-4DCD-9A7E-7ED3223585D3}" srcOrd="1" destOrd="0" presId="urn:microsoft.com/office/officeart/2005/8/layout/list1"/>
    <dgm:cxn modelId="{06D51D3E-6903-42FB-8789-BC6911072A65}" type="presOf" srcId="{5362F8E5-FD63-4175-9A57-1D6B88DFC11B}" destId="{8B32AD5C-E847-43B2-855D-8F988246C4AE}" srcOrd="1" destOrd="0" presId="urn:microsoft.com/office/officeart/2005/8/layout/list1"/>
    <dgm:cxn modelId="{1D17C649-9061-4FC1-8074-DCA30EA66FB9}" srcId="{51AF6CC3-460C-46EB-8A97-ED672B44C15B}" destId="{5362F8E5-FD63-4175-9A57-1D6B88DFC11B}" srcOrd="2" destOrd="0" parTransId="{0E45D028-C3E3-45C5-AD96-A5A09F4B6093}" sibTransId="{E0BBC17A-26FC-422F-931D-1F45DD3B99CA}"/>
    <dgm:cxn modelId="{E12CF94B-7E0A-430D-8C3E-E1B0CD9F11AF}" srcId="{51AF6CC3-460C-46EB-8A97-ED672B44C15B}" destId="{73D5CF06-469D-4515-ACA3-692A727212CF}" srcOrd="1" destOrd="0" parTransId="{FC2AA36D-55D6-42E6-9313-2BBEA83F742F}" sibTransId="{4DD9AE83-1D7B-4758-9F71-E9838AC89132}"/>
    <dgm:cxn modelId="{91A06087-28AE-4F1A-9BAB-0F6FC11BEF2E}" type="presOf" srcId="{5362F8E5-FD63-4175-9A57-1D6B88DFC11B}" destId="{A4ECEB72-A241-4607-801E-DDD2B9E9F33D}" srcOrd="0" destOrd="0" presId="urn:microsoft.com/office/officeart/2005/8/layout/list1"/>
    <dgm:cxn modelId="{816FBF8C-6246-4745-92D3-3821BF30D370}" type="presOf" srcId="{8E912486-DBD3-4DAA-B1C8-A3F10D88D1B1}" destId="{21C38C51-69AC-435E-84D4-6CC02045C6C5}" srcOrd="1" destOrd="0" presId="urn:microsoft.com/office/officeart/2005/8/layout/list1"/>
    <dgm:cxn modelId="{7EB78496-2345-4846-B8EB-BF6765A718D9}" type="presOf" srcId="{51AF6CC3-460C-46EB-8A97-ED672B44C15B}" destId="{9ABD5ECB-A62E-4264-AA06-EE46544EBCF2}" srcOrd="0" destOrd="0" presId="urn:microsoft.com/office/officeart/2005/8/layout/list1"/>
    <dgm:cxn modelId="{E80D7724-5E5F-48D6-8921-0522069B11D3}" type="presParOf" srcId="{9ABD5ECB-A62E-4264-AA06-EE46544EBCF2}" destId="{96C327C6-71A3-41FC-9BC9-32F0A026C7D2}" srcOrd="0" destOrd="0" presId="urn:microsoft.com/office/officeart/2005/8/layout/list1"/>
    <dgm:cxn modelId="{F20A22EC-AE80-4217-9AAE-0B779903AA48}" type="presParOf" srcId="{96C327C6-71A3-41FC-9BC9-32F0A026C7D2}" destId="{E64984CA-B436-4D87-9F02-75D883D72886}" srcOrd="0" destOrd="0" presId="urn:microsoft.com/office/officeart/2005/8/layout/list1"/>
    <dgm:cxn modelId="{DA9794F6-4AC9-448D-899A-86EA6C5C0A19}" type="presParOf" srcId="{96C327C6-71A3-41FC-9BC9-32F0A026C7D2}" destId="{21C38C51-69AC-435E-84D4-6CC02045C6C5}" srcOrd="1" destOrd="0" presId="urn:microsoft.com/office/officeart/2005/8/layout/list1"/>
    <dgm:cxn modelId="{383DDFB0-83C9-4EF1-94D7-570002108318}" type="presParOf" srcId="{9ABD5ECB-A62E-4264-AA06-EE46544EBCF2}" destId="{78783AB8-BFE4-4DAB-A302-094A75B0CFB4}" srcOrd="1" destOrd="0" presId="urn:microsoft.com/office/officeart/2005/8/layout/list1"/>
    <dgm:cxn modelId="{97850053-5897-454A-BADC-A4D4A072CA25}" type="presParOf" srcId="{9ABD5ECB-A62E-4264-AA06-EE46544EBCF2}" destId="{89E6ECB1-85D2-4133-AF97-3C819344BEC3}" srcOrd="2" destOrd="0" presId="urn:microsoft.com/office/officeart/2005/8/layout/list1"/>
    <dgm:cxn modelId="{44711FBB-EB66-4B20-BE0E-541A258B6B57}" type="presParOf" srcId="{9ABD5ECB-A62E-4264-AA06-EE46544EBCF2}" destId="{5797CD21-5214-403D-AF89-98F2C1D4F513}" srcOrd="3" destOrd="0" presId="urn:microsoft.com/office/officeart/2005/8/layout/list1"/>
    <dgm:cxn modelId="{B7838026-2D5E-49CA-9C85-3C50752CB168}" type="presParOf" srcId="{9ABD5ECB-A62E-4264-AA06-EE46544EBCF2}" destId="{D51049DC-01F2-4E30-B2E2-3D4CD7A3F0D1}" srcOrd="4" destOrd="0" presId="urn:microsoft.com/office/officeart/2005/8/layout/list1"/>
    <dgm:cxn modelId="{9B2E659D-4480-484B-8D8D-66DE3A19F783}" type="presParOf" srcId="{D51049DC-01F2-4E30-B2E2-3D4CD7A3F0D1}" destId="{2D8FF362-C55A-45DC-A020-439BFD0D163B}" srcOrd="0" destOrd="0" presId="urn:microsoft.com/office/officeart/2005/8/layout/list1"/>
    <dgm:cxn modelId="{89298998-3590-496E-A55C-2568883A1533}" type="presParOf" srcId="{D51049DC-01F2-4E30-B2E2-3D4CD7A3F0D1}" destId="{5E2E7257-0BD2-4DCD-9A7E-7ED3223585D3}" srcOrd="1" destOrd="0" presId="urn:microsoft.com/office/officeart/2005/8/layout/list1"/>
    <dgm:cxn modelId="{CE2DAB66-C6BE-41D5-88F4-E58357EBD161}" type="presParOf" srcId="{9ABD5ECB-A62E-4264-AA06-EE46544EBCF2}" destId="{F5549DFB-EB66-447D-AE62-87A6840DB0FA}" srcOrd="5" destOrd="0" presId="urn:microsoft.com/office/officeart/2005/8/layout/list1"/>
    <dgm:cxn modelId="{B7F42DEC-2C04-4AB2-AF01-BF3434ADE2A6}" type="presParOf" srcId="{9ABD5ECB-A62E-4264-AA06-EE46544EBCF2}" destId="{8A69145D-D336-4147-A3F8-D31A73C12441}" srcOrd="6" destOrd="0" presId="urn:microsoft.com/office/officeart/2005/8/layout/list1"/>
    <dgm:cxn modelId="{60985C87-C17F-4CFC-8F8C-4C98689170EE}" type="presParOf" srcId="{9ABD5ECB-A62E-4264-AA06-EE46544EBCF2}" destId="{14381E71-C04F-4C15-AA7E-2A03393950A7}" srcOrd="7" destOrd="0" presId="urn:microsoft.com/office/officeart/2005/8/layout/list1"/>
    <dgm:cxn modelId="{67F13BA9-EE6C-415F-B871-261A9CD83950}" type="presParOf" srcId="{9ABD5ECB-A62E-4264-AA06-EE46544EBCF2}" destId="{65CD7352-D903-4B70-89D8-1BE2BB563826}" srcOrd="8" destOrd="0" presId="urn:microsoft.com/office/officeart/2005/8/layout/list1"/>
    <dgm:cxn modelId="{3865A4B5-6872-44D3-9F3B-0E00C6E1F813}" type="presParOf" srcId="{65CD7352-D903-4B70-89D8-1BE2BB563826}" destId="{A4ECEB72-A241-4607-801E-DDD2B9E9F33D}" srcOrd="0" destOrd="0" presId="urn:microsoft.com/office/officeart/2005/8/layout/list1"/>
    <dgm:cxn modelId="{797826D1-038D-44D0-AFF8-C91AC16764D2}" type="presParOf" srcId="{65CD7352-D903-4B70-89D8-1BE2BB563826}" destId="{8B32AD5C-E847-43B2-855D-8F988246C4AE}" srcOrd="1" destOrd="0" presId="urn:microsoft.com/office/officeart/2005/8/layout/list1"/>
    <dgm:cxn modelId="{41DF4F3C-64CB-45CD-BF8F-D95544936221}" type="presParOf" srcId="{9ABD5ECB-A62E-4264-AA06-EE46544EBCF2}" destId="{9DC232EC-7AF2-4C3D-8F20-7545761A93A7}" srcOrd="9" destOrd="0" presId="urn:microsoft.com/office/officeart/2005/8/layout/list1"/>
    <dgm:cxn modelId="{153ED677-38BA-44FB-9D76-86DC23C30897}" type="presParOf" srcId="{9ABD5ECB-A62E-4264-AA06-EE46544EBCF2}" destId="{399BA06D-4542-4CFF-9B1B-8A962DA1D8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ECB1-85D2-4133-AF97-3C819344BEC3}">
      <dsp:nvSpPr>
        <dsp:cNvPr id="0" name=""/>
        <dsp:cNvSpPr/>
      </dsp:nvSpPr>
      <dsp:spPr>
        <a:xfrm>
          <a:off x="0" y="394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38C51-69AC-435E-84D4-6CC02045C6C5}">
      <dsp:nvSpPr>
        <dsp:cNvPr id="0" name=""/>
        <dsp:cNvSpPr/>
      </dsp:nvSpPr>
      <dsp:spPr>
        <a:xfrm>
          <a:off x="449580" y="15275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Multiple Means of Representation (What)</a:t>
          </a:r>
        </a:p>
      </dsp:txBody>
      <dsp:txXfrm>
        <a:off x="485606" y="51301"/>
        <a:ext cx="6648788" cy="665948"/>
      </dsp:txXfrm>
    </dsp:sp>
    <dsp:sp modelId="{8A69145D-D336-4147-A3F8-D31A73C12441}">
      <dsp:nvSpPr>
        <dsp:cNvPr id="0" name=""/>
        <dsp:cNvSpPr/>
      </dsp:nvSpPr>
      <dsp:spPr>
        <a:xfrm>
          <a:off x="0" y="1528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E7257-0BD2-4DCD-9A7E-7ED3223585D3}">
      <dsp:nvSpPr>
        <dsp:cNvPr id="0" name=""/>
        <dsp:cNvSpPr/>
      </dsp:nvSpPr>
      <dsp:spPr>
        <a:xfrm>
          <a:off x="480060" y="1159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Multiple Means of Expression (How)</a:t>
          </a:r>
        </a:p>
      </dsp:txBody>
      <dsp:txXfrm>
        <a:off x="516086" y="1195463"/>
        <a:ext cx="6648788" cy="665948"/>
      </dsp:txXfrm>
    </dsp:sp>
    <dsp:sp modelId="{399BA06D-4542-4CFF-9B1B-8A962DA1D8E1}">
      <dsp:nvSpPr>
        <dsp:cNvPr id="0" name=""/>
        <dsp:cNvSpPr/>
      </dsp:nvSpPr>
      <dsp:spPr>
        <a:xfrm>
          <a:off x="0" y="2662437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2AD5C-E847-43B2-855D-8F988246C4AE}">
      <dsp:nvSpPr>
        <dsp:cNvPr id="0" name=""/>
        <dsp:cNvSpPr/>
      </dsp:nvSpPr>
      <dsp:spPr>
        <a:xfrm>
          <a:off x="480060" y="2293437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Multiple Means of Engagement (Why)</a:t>
          </a:r>
        </a:p>
      </dsp:txBody>
      <dsp:txXfrm>
        <a:off x="516086" y="2329463"/>
        <a:ext cx="664878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B95C-6BBC-4195-8EB5-041A77A67F9B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1C9B-134D-40A7-A840-26AD088706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4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21C9B-134D-40A7-A840-26AD088706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4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21C9B-134D-40A7-A840-26AD088706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5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21C9B-134D-40A7-A840-26AD088706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7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21C9B-134D-40A7-A840-26AD088706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0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Archivo:Microsoft_Office_OneNote_(2018%E2%80%93present).sv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5BF5-312E-4045-A667-F46C24FBD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684870"/>
            <a:ext cx="6815669" cy="1515533"/>
          </a:xfrm>
        </p:spPr>
        <p:txBody>
          <a:bodyPr/>
          <a:lstStyle/>
          <a:p>
            <a:r>
              <a:rPr lang="en-US" sz="3600" dirty="0"/>
              <a:t>Universal Design for Learning and Information Literacy Instruction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F732B-332D-43BE-9DB6-34C472F61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Dr. Gigi Mohamad</a:t>
            </a:r>
          </a:p>
        </p:txBody>
      </p:sp>
    </p:spTree>
    <p:extLst>
      <p:ext uri="{BB962C8B-B14F-4D97-AF65-F5344CB8AC3E}">
        <p14:creationId xmlns:p14="http://schemas.microsoft.com/office/powerpoint/2010/main" val="295160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8415-1449-4861-85EA-964FFF58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/>
              <a:t>Use Information Effectively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9443-CAC6-4106-8D16-DA015C18A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9284"/>
            <a:ext cx="9601196" cy="375678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latin typeface="+mj-lt"/>
              </a:rPr>
              <a:t>Barriers</a:t>
            </a:r>
          </a:p>
          <a:p>
            <a:pPr lvl="1"/>
            <a:r>
              <a:rPr lang="en-US" sz="2900" spc="-5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Organizing information </a:t>
            </a:r>
          </a:p>
          <a:p>
            <a:pPr lvl="1"/>
            <a:r>
              <a:rPr lang="en-US" sz="2900" spc="-5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Making connections between important themes and patterns</a:t>
            </a:r>
          </a:p>
          <a:p>
            <a:pPr lvl="1"/>
            <a:r>
              <a:rPr lang="en-US" sz="2900" spc="-5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Communication  skills</a:t>
            </a:r>
          </a:p>
          <a:p>
            <a:r>
              <a:rPr lang="en-US" sz="2900" dirty="0">
                <a:latin typeface="+mj-lt"/>
              </a:rPr>
              <a:t>Solutions</a:t>
            </a:r>
          </a:p>
          <a:p>
            <a:pPr lvl="1"/>
            <a:r>
              <a:rPr lang="en-US" sz="2900" dirty="0">
                <a:latin typeface="+mj-lt"/>
              </a:rPr>
              <a:t>Multiple tools for communications</a:t>
            </a:r>
          </a:p>
          <a:p>
            <a:pPr lvl="1"/>
            <a:r>
              <a:rPr lang="en-US" sz="2900" dirty="0">
                <a:latin typeface="+mj-lt"/>
              </a:rPr>
              <a:t>Set guidelines for planning and progress</a:t>
            </a:r>
          </a:p>
          <a:p>
            <a:pPr lvl="1"/>
            <a:r>
              <a:rPr lang="en-US" sz="2900" b="0" i="0" u="none" strike="noStrike" baseline="0" dirty="0">
                <a:solidFill>
                  <a:srgbClr val="231F20"/>
                </a:solidFill>
                <a:latin typeface="+mj-lt"/>
              </a:rPr>
              <a:t>Use citation-making software, print icons, and other built-in timesaving shortcuts</a:t>
            </a:r>
          </a:p>
          <a:p>
            <a:pPr lvl="1"/>
            <a:r>
              <a:rPr lang="en-US" sz="2900" b="0" i="0" u="none" strike="noStrike" baseline="0" dirty="0">
                <a:solidFill>
                  <a:srgbClr val="231F20"/>
                </a:solidFill>
                <a:latin typeface="+mj-lt"/>
              </a:rPr>
              <a:t>Decrease repetitiveness of tasks</a:t>
            </a:r>
            <a:endParaRPr lang="en-US" sz="2900" dirty="0">
              <a:latin typeface="+mj-lt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4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D555F4-077F-48FD-92E5-1EB0B87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cap="none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Technology Application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06D2-EECF-4C71-AE0B-218808AD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Microsoft OneNote </a:t>
            </a:r>
          </a:p>
          <a:p>
            <a:r>
              <a:rPr lang="en-US" dirty="0"/>
              <a:t>Explain Everything is an app that allow students to communicate their knowledge using images and voice recoding</a:t>
            </a:r>
          </a:p>
          <a:p>
            <a:endParaRPr lang="en-US" dirty="0"/>
          </a:p>
        </p:txBody>
      </p:sp>
      <p:pic>
        <p:nvPicPr>
          <p:cNvPr id="7" name="Picture 6" descr="A picture of Microsoft OneNote icon">
            <a:extLst>
              <a:ext uri="{FF2B5EF4-FFF2-40B4-BE49-F238E27FC236}">
                <a16:creationId xmlns:a16="http://schemas.microsoft.com/office/drawing/2014/main" id="{5D5E4E9E-8B7A-4156-A19A-FD63477B82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0695" r="-3" b="11040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Picture 5" descr="An image of the app Explain Everything Icon">
            <a:extLst>
              <a:ext uri="{FF2B5EF4-FFF2-40B4-BE49-F238E27FC236}">
                <a16:creationId xmlns:a16="http://schemas.microsoft.com/office/drawing/2014/main" id="{D5BB5520-AD2C-4B14-9431-35946EE6E1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278" r="6" b="2835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D033B2-A3D5-4936-9E74-8400A5CAFF42}"/>
              </a:ext>
            </a:extLst>
          </p:cNvPr>
          <p:cNvSpPr txBox="1"/>
          <p:nvPr/>
        </p:nvSpPr>
        <p:spPr>
          <a:xfrm>
            <a:off x="8451821" y="549813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://www.finsmes.com/2016/12/explaineverything-raises-3-7m-in-fund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5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5C6E-A8EB-493B-BDDE-860C99CE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/>
              <a:t>Use Information Ethically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A84BD-B1F0-4F7D-A011-B56A74496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Barriers</a:t>
            </a:r>
          </a:p>
          <a:p>
            <a:pPr lvl="1"/>
            <a:r>
              <a:rPr lang="en-US" sz="1800" spc="-5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Processing technical terms</a:t>
            </a:r>
          </a:p>
          <a:p>
            <a:pPr lvl="1"/>
            <a:r>
              <a:rPr lang="en-US" sz="1800" spc="-5" dirty="0">
                <a:latin typeface="+mj-lt"/>
                <a:cs typeface="Calibri" panose="020F0502020204030204" pitchFamily="34" charset="0"/>
              </a:rPr>
              <a:t>Prior knowledge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Solutions</a:t>
            </a:r>
          </a:p>
          <a:p>
            <a:pPr lvl="1"/>
            <a:r>
              <a:rPr lang="en-US" dirty="0">
                <a:latin typeface="+mj-lt"/>
              </a:rPr>
              <a:t>Promote expectations and beliefs</a:t>
            </a:r>
          </a:p>
          <a:p>
            <a:pPr lvl="1"/>
            <a:r>
              <a:rPr lang="en-US" dirty="0">
                <a:latin typeface="+mj-lt"/>
              </a:rPr>
              <a:t>Foster collaboration</a:t>
            </a:r>
          </a:p>
          <a:p>
            <a:pPr lvl="1"/>
            <a:r>
              <a:rPr lang="en-US" dirty="0">
                <a:latin typeface="+mj-lt"/>
              </a:rPr>
              <a:t>Optimize value and authenticity</a:t>
            </a:r>
          </a:p>
        </p:txBody>
      </p:sp>
    </p:spTree>
    <p:extLst>
      <p:ext uri="{BB962C8B-B14F-4D97-AF65-F5344CB8AC3E}">
        <p14:creationId xmlns:p14="http://schemas.microsoft.com/office/powerpoint/2010/main" val="97814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D555F4-077F-48FD-92E5-1EB0B87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cap="none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Technology Application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06D2-EECF-4C71-AE0B-218808AD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Citation software</a:t>
            </a:r>
          </a:p>
          <a:p>
            <a:r>
              <a:rPr lang="en-US" dirty="0"/>
              <a:t>Plagiarism self-check</a:t>
            </a:r>
          </a:p>
          <a:p>
            <a:endParaRPr lang="en-US" dirty="0"/>
          </a:p>
        </p:txBody>
      </p:sp>
      <p:pic>
        <p:nvPicPr>
          <p:cNvPr id="14" name="Picture 13" descr="an image of the program RefWorks icon">
            <a:extLst>
              <a:ext uri="{FF2B5EF4-FFF2-40B4-BE49-F238E27FC236}">
                <a16:creationId xmlns:a16="http://schemas.microsoft.com/office/drawing/2014/main" id="{08AD8D57-BEFE-4D60-8914-E6141D985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27019" y="1158024"/>
            <a:ext cx="1859889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23" name="Picture 22" descr="An image of the prgram Turnitin icon">
            <a:extLst>
              <a:ext uri="{FF2B5EF4-FFF2-40B4-BE49-F238E27FC236}">
                <a16:creationId xmlns:a16="http://schemas.microsoft.com/office/drawing/2014/main" id="{77F82C71-C260-4F43-B340-B99A9957AC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35453" y="3631646"/>
            <a:ext cx="2843021" cy="1599199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4EF8D3-9234-4937-B99F-CF04F0DB8173}"/>
              </a:ext>
            </a:extLst>
          </p:cNvPr>
          <p:cNvSpPr txBox="1"/>
          <p:nvPr/>
        </p:nvSpPr>
        <p:spPr>
          <a:xfrm>
            <a:off x="9699010" y="6657945"/>
            <a:ext cx="24929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noticias-y-punto.blogspot.com/2014/06/formacion-online-sobre-refworks-en-juni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2F3ADD-4696-4D69-84CE-9A764B2C9824}"/>
              </a:ext>
            </a:extLst>
          </p:cNvPr>
          <p:cNvSpPr txBox="1"/>
          <p:nvPr/>
        </p:nvSpPr>
        <p:spPr>
          <a:xfrm>
            <a:off x="8451821" y="5030790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vimeo.com/2195098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0606-FF83-43F7-95D9-4C28405A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91067"/>
            <a:ext cx="9601196" cy="846668"/>
          </a:xfrm>
        </p:spPr>
        <p:txBody>
          <a:bodyPr/>
          <a:lstStyle/>
          <a:p>
            <a:r>
              <a:rPr lang="en-US" dirty="0"/>
              <a:t>Traditional vs. UDL Lesson Plan</a:t>
            </a:r>
          </a:p>
        </p:txBody>
      </p:sp>
      <p:graphicFrame>
        <p:nvGraphicFramePr>
          <p:cNvPr id="3" name="Table 3" descr="Traditional lesson side by side to a UDL lesson plan&#10;">
            <a:extLst>
              <a:ext uri="{FF2B5EF4-FFF2-40B4-BE49-F238E27FC236}">
                <a16:creationId xmlns:a16="http://schemas.microsoft.com/office/drawing/2014/main" id="{537E5CD2-01F4-48E8-A059-5779D54AC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24611"/>
              </p:ext>
            </p:extLst>
          </p:nvPr>
        </p:nvGraphicFramePr>
        <p:xfrm>
          <a:off x="977899" y="1485721"/>
          <a:ext cx="10236201" cy="48422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74634">
                  <a:extLst>
                    <a:ext uri="{9D8B030D-6E8A-4147-A177-3AD203B41FA5}">
                      <a16:colId xmlns:a16="http://schemas.microsoft.com/office/drawing/2014/main" val="353786922"/>
                    </a:ext>
                  </a:extLst>
                </a:gridCol>
                <a:gridCol w="5761567">
                  <a:extLst>
                    <a:ext uri="{9D8B030D-6E8A-4147-A177-3AD203B41FA5}">
                      <a16:colId xmlns:a16="http://schemas.microsoft.com/office/drawing/2014/main" val="4051113517"/>
                    </a:ext>
                  </a:extLst>
                </a:gridCol>
              </a:tblGrid>
              <a:tr h="351033">
                <a:tc>
                  <a:txBody>
                    <a:bodyPr/>
                    <a:lstStyle/>
                    <a:p>
                      <a:r>
                        <a:rPr lang="en-US" dirty="0"/>
                        <a:t>Traditional Lesson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UDL Lesson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64742"/>
                  </a:ext>
                </a:extLst>
              </a:tr>
              <a:tr h="35103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Focus: Research Skills (Civil war)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Focus: Research Skills (Civil war)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368757"/>
                  </a:ext>
                </a:extLst>
              </a:tr>
              <a:tr h="8775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Materials: Textbook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Materials: Textbook (print and digital), images of artifacts with audio description, printed or digitized outline with key ideas highlighted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28419"/>
                  </a:ext>
                </a:extLst>
              </a:tr>
              <a:tr h="2200547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Instruction:9:00–9:20 Whole-group: teacher summarizes information in the textbook (section 2)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9:20–9:40 Independent work: Outline the main ideas for your paper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9:40–9:50 Independent work: start writing supporting facts for your main ideas to add to your paper and complete as homework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Instruction:9:00–9:15 Whole-group: summarize information in the textbook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9:15-–9:35 20-minute video on civil war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9:35–9:50 Small-group discussion and centers</a:t>
                      </a:r>
                    </a:p>
                    <a:p>
                      <a:pPr lv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1:Teacher works with a small group </a:t>
                      </a:r>
                    </a:p>
                    <a:p>
                      <a:pPr lv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2: Center activity—with other students</a:t>
                      </a:r>
                    </a:p>
                    <a:p>
                      <a:pPr lv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3: Center activity—students individually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46632"/>
                  </a:ext>
                </a:extLst>
              </a:tr>
              <a:tr h="9103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Assessment: 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Assessment:: Informally assess students during whole- and small-group instruction and provide corrective feedback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42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17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83AD-8DBB-49D3-BEFA-DD66D3BB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Departing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FC86-4355-43E9-8755-CD7F7368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“Ability and disability are socially constructed concepts. We, as a society, decided what makes someone able and what makes someone less able. Since we created these definitions, we can also change them. The time has come to change our definition of [Dis]ability.”</a:t>
            </a:r>
            <a:endParaRPr lang="en-US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Whitney Rapp (Universal Design for Learning: 100 ways to Teach all Learners)</a:t>
            </a:r>
          </a:p>
        </p:txBody>
      </p:sp>
    </p:spTree>
    <p:extLst>
      <p:ext uri="{BB962C8B-B14F-4D97-AF65-F5344CB8AC3E}">
        <p14:creationId xmlns:p14="http://schemas.microsoft.com/office/powerpoint/2010/main" val="315258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 descr="A list of reference materials and websites about Universal Design for Learning ">
            <a:extLst>
              <a:ext uri="{FF2B5EF4-FFF2-40B4-BE49-F238E27FC236}">
                <a16:creationId xmlns:a16="http://schemas.microsoft.com/office/drawing/2014/main" id="{28E42F52-0BAD-4757-9C6E-11F127197A7B}"/>
              </a:ext>
            </a:extLst>
          </p:cNvPr>
          <p:cNvSpPr txBox="1">
            <a:spLocks/>
          </p:cNvSpPr>
          <p:nvPr/>
        </p:nvSpPr>
        <p:spPr>
          <a:xfrm>
            <a:off x="1295401" y="1605723"/>
            <a:ext cx="9601196" cy="39476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900" dirty="0">
                <a:solidFill>
                  <a:srgbClr val="555555"/>
                </a:solidFill>
                <a:latin typeface="+mj-lt"/>
              </a:rPr>
              <a:t>Hall, T. E., Meyer, A., &amp; Rose, D. H. (Eds.). (2012). </a:t>
            </a:r>
            <a:r>
              <a:rPr lang="en-US" sz="1900" i="1" dirty="0">
                <a:solidFill>
                  <a:srgbClr val="555555"/>
                </a:solidFill>
                <a:latin typeface="+mj-lt"/>
              </a:rPr>
              <a:t>Universal design for learning in the classroom : Practical applications</a:t>
            </a:r>
            <a:r>
              <a:rPr lang="en-US" sz="1900" dirty="0">
                <a:solidFill>
                  <a:srgbClr val="555555"/>
                </a:solidFill>
                <a:latin typeface="+mj-lt"/>
              </a:rPr>
              <a:t>. ProQuest Ebook Central </a:t>
            </a:r>
            <a:r>
              <a:rPr lang="en-US" sz="1900" u="sng" dirty="0">
                <a:solidFill>
                  <a:srgbClr val="3D3E73"/>
                </a:solidFill>
                <a:latin typeface="+mj-lt"/>
                <a:hlinkClick r:id="rId2"/>
              </a:rPr>
              <a:t>https://ebookcentral.proquest.com</a:t>
            </a:r>
            <a:endParaRPr lang="en-US" sz="1900" u="sng" dirty="0">
              <a:solidFill>
                <a:srgbClr val="3D3E73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sz="1900" dirty="0">
                <a:solidFill>
                  <a:srgbClr val="555555"/>
                </a:solidFill>
                <a:latin typeface="+mj-lt"/>
              </a:rPr>
              <a:t>Nelson, L. L. (2013). </a:t>
            </a:r>
            <a:r>
              <a:rPr lang="en-US" sz="1900" i="1" dirty="0">
                <a:solidFill>
                  <a:srgbClr val="555555"/>
                </a:solidFill>
                <a:latin typeface="+mj-lt"/>
              </a:rPr>
              <a:t>Design and deliver : Planning and teaching using universal design for learning</a:t>
            </a:r>
            <a:r>
              <a:rPr lang="en-US" sz="1900" dirty="0">
                <a:solidFill>
                  <a:srgbClr val="555555"/>
                </a:solidFill>
                <a:latin typeface="+mj-lt"/>
              </a:rPr>
              <a:t>. ProQuest Ebook Central </a:t>
            </a:r>
            <a:r>
              <a:rPr lang="en-US" sz="1900" dirty="0">
                <a:solidFill>
                  <a:srgbClr val="5759A5"/>
                </a:solidFill>
                <a:latin typeface="+mj-lt"/>
                <a:hlinkClick r:id="rId2"/>
              </a:rPr>
              <a:t>https://ebookcentral.proquest.com</a:t>
            </a:r>
            <a:endParaRPr lang="en-US" sz="1900" u="sng" dirty="0">
              <a:solidFill>
                <a:srgbClr val="3D3E73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sz="1900" dirty="0">
                <a:solidFill>
                  <a:srgbClr val="555555"/>
                </a:solidFill>
                <a:latin typeface="+mj-lt"/>
              </a:rPr>
              <a:t>Rapp, W. H. (2015). </a:t>
            </a:r>
            <a:r>
              <a:rPr lang="en-US" sz="1900" i="1" dirty="0">
                <a:solidFill>
                  <a:srgbClr val="555555"/>
                </a:solidFill>
                <a:latin typeface="+mj-lt"/>
              </a:rPr>
              <a:t>Universal design for learning in action : 100 ways to teach all learners</a:t>
            </a:r>
            <a:r>
              <a:rPr lang="en-US" sz="1900" dirty="0">
                <a:solidFill>
                  <a:srgbClr val="555555"/>
                </a:solidFill>
                <a:latin typeface="+mj-lt"/>
              </a:rPr>
              <a:t>. ProQuest Ebook Central </a:t>
            </a:r>
            <a:r>
              <a:rPr lang="en-US" sz="1900" u="sng" dirty="0">
                <a:solidFill>
                  <a:srgbClr val="3D3E73"/>
                </a:solidFill>
                <a:latin typeface="+mj-lt"/>
                <a:hlinkClick r:id="rId2"/>
              </a:rPr>
              <a:t>https://ebookcentral.proquest.com</a:t>
            </a:r>
            <a:endParaRPr lang="en-US" sz="1900" u="sng" dirty="0">
              <a:solidFill>
                <a:srgbClr val="3D3E73"/>
              </a:solidFill>
              <a:latin typeface="+mj-lt"/>
            </a:endParaRPr>
          </a:p>
          <a:p>
            <a:pPr marL="0" indent="0" algn="ctr">
              <a:buFont typeface="Arial"/>
              <a:buNone/>
            </a:pPr>
            <a:r>
              <a:rPr lang="en-US" sz="4800" dirty="0">
                <a:latin typeface="+mj-lt"/>
              </a:rPr>
              <a:t>Websites </a:t>
            </a:r>
          </a:p>
          <a:p>
            <a:pPr marL="0" indent="0">
              <a:buFont typeface="Arial"/>
              <a:buNone/>
            </a:pPr>
            <a:r>
              <a:rPr lang="en-US" sz="1900" b="1" dirty="0">
                <a:solidFill>
                  <a:srgbClr val="3D3E73"/>
                </a:solidFill>
                <a:latin typeface="+mj-lt"/>
                <a:hlinkClick r:id="rId2"/>
              </a:rPr>
              <a:t>http://www.cast.org/</a:t>
            </a:r>
            <a:endParaRPr lang="en-US" sz="1900" b="1" dirty="0">
              <a:solidFill>
                <a:srgbClr val="3D3E73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sz="1900" b="1" dirty="0">
                <a:solidFill>
                  <a:srgbClr val="3D3E73"/>
                </a:solidFill>
                <a:latin typeface="+mj-lt"/>
                <a:hlinkClick r:id="rId2"/>
              </a:rPr>
              <a:t>http://udltheorypractice.cast.org/login</a:t>
            </a:r>
            <a:endParaRPr lang="en-US" sz="1900" b="1" dirty="0">
              <a:solidFill>
                <a:srgbClr val="3D3E73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sz="1900" b="1" dirty="0">
                <a:solidFill>
                  <a:srgbClr val="3D3E73"/>
                </a:solidFill>
                <a:latin typeface="+mj-lt"/>
                <a:hlinkClick r:id="rId2"/>
              </a:rPr>
              <a:t>https://udl-irn.org/</a:t>
            </a:r>
            <a:endParaRPr lang="en-US" sz="1900" b="1" dirty="0">
              <a:solidFill>
                <a:srgbClr val="3D3E73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sz="1900" b="1" dirty="0">
                <a:solidFill>
                  <a:srgbClr val="3D3E73"/>
                </a:solidFill>
                <a:latin typeface="+mj-lt"/>
                <a:hlinkClick r:id="rId2"/>
              </a:rPr>
              <a:t>https://medium.com/udl-center</a:t>
            </a:r>
            <a:endParaRPr lang="en-US" sz="1900" b="1" dirty="0">
              <a:solidFill>
                <a:srgbClr val="3D3E73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1800" b="1" dirty="0">
              <a:solidFill>
                <a:srgbClr val="3D3E73"/>
              </a:solidFill>
              <a:latin typeface="robotoregular"/>
            </a:endParaRPr>
          </a:p>
          <a:p>
            <a:pPr marL="0" indent="0">
              <a:buFont typeface="Arial"/>
              <a:buNone/>
            </a:pPr>
            <a:endParaRPr lang="en-US" sz="1800" b="1" dirty="0">
              <a:solidFill>
                <a:srgbClr val="3D3E73"/>
              </a:solidFill>
              <a:latin typeface="robotoregular"/>
            </a:endParaRPr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5C942B-EA1D-42E5-8394-1A93DCF78D38}"/>
              </a:ext>
            </a:extLst>
          </p:cNvPr>
          <p:cNvSpPr txBox="1">
            <a:spLocks/>
          </p:cNvSpPr>
          <p:nvPr/>
        </p:nvSpPr>
        <p:spPr>
          <a:xfrm>
            <a:off x="1295401" y="778933"/>
            <a:ext cx="9601196" cy="8267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27989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A37A-693C-4A44-9494-E87CDC6A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 for Learning (UDL/I)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F66BCE-3B9D-45A0-99C2-798043E5D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54233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65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754D-3475-41F6-A082-1CB1DA0A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407"/>
            <a:ext cx="9601196" cy="1096030"/>
          </a:xfrm>
        </p:spPr>
        <p:txBody>
          <a:bodyPr/>
          <a:lstStyle/>
          <a:p>
            <a:r>
              <a:rPr lang="en-US" dirty="0"/>
              <a:t>Information Literacy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C62CE7-4342-498D-AC5E-A588EC071459}"/>
              </a:ext>
            </a:extLst>
          </p:cNvPr>
          <p:cNvGrpSpPr/>
          <p:nvPr/>
        </p:nvGrpSpPr>
        <p:grpSpPr>
          <a:xfrm>
            <a:off x="1781094" y="3972103"/>
            <a:ext cx="8161750" cy="1478001"/>
            <a:chOff x="1483291" y="1899954"/>
            <a:chExt cx="8161750" cy="14780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DE941F-2EFB-4524-8AAC-AE4782DC4330}"/>
                </a:ext>
              </a:extLst>
            </p:cNvPr>
            <p:cNvSpPr/>
            <p:nvPr/>
          </p:nvSpPr>
          <p:spPr>
            <a:xfrm>
              <a:off x="1483291" y="1920809"/>
              <a:ext cx="8161750" cy="579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78B1DB-419B-4A7A-BDE0-FD53EB634270}"/>
                </a:ext>
              </a:extLst>
            </p:cNvPr>
            <p:cNvSpPr/>
            <p:nvPr/>
          </p:nvSpPr>
          <p:spPr>
            <a:xfrm>
              <a:off x="1827488" y="1935407"/>
              <a:ext cx="5312270" cy="424336"/>
            </a:xfrm>
            <a:custGeom>
              <a:avLst/>
              <a:gdLst>
                <a:gd name="connsiteX0" fmla="*/ 0 w 5312270"/>
                <a:gd name="connsiteY0" fmla="*/ 70724 h 424336"/>
                <a:gd name="connsiteX1" fmla="*/ 70724 w 5312270"/>
                <a:gd name="connsiteY1" fmla="*/ 0 h 424336"/>
                <a:gd name="connsiteX2" fmla="*/ 5241546 w 5312270"/>
                <a:gd name="connsiteY2" fmla="*/ 0 h 424336"/>
                <a:gd name="connsiteX3" fmla="*/ 5312270 w 5312270"/>
                <a:gd name="connsiteY3" fmla="*/ 70724 h 424336"/>
                <a:gd name="connsiteX4" fmla="*/ 5312270 w 5312270"/>
                <a:gd name="connsiteY4" fmla="*/ 353612 h 424336"/>
                <a:gd name="connsiteX5" fmla="*/ 5241546 w 5312270"/>
                <a:gd name="connsiteY5" fmla="*/ 424336 h 424336"/>
                <a:gd name="connsiteX6" fmla="*/ 70724 w 5312270"/>
                <a:gd name="connsiteY6" fmla="*/ 424336 h 424336"/>
                <a:gd name="connsiteX7" fmla="*/ 0 w 5312270"/>
                <a:gd name="connsiteY7" fmla="*/ 353612 h 424336"/>
                <a:gd name="connsiteX8" fmla="*/ 0 w 5312270"/>
                <a:gd name="connsiteY8" fmla="*/ 70724 h 4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270" h="424336">
                  <a:moveTo>
                    <a:pt x="0" y="70724"/>
                  </a:moveTo>
                  <a:cubicBezTo>
                    <a:pt x="0" y="31664"/>
                    <a:pt x="31664" y="0"/>
                    <a:pt x="70724" y="0"/>
                  </a:cubicBezTo>
                  <a:lnTo>
                    <a:pt x="5241546" y="0"/>
                  </a:lnTo>
                  <a:cubicBezTo>
                    <a:pt x="5280606" y="0"/>
                    <a:pt x="5312270" y="31664"/>
                    <a:pt x="5312270" y="70724"/>
                  </a:cubicBezTo>
                  <a:lnTo>
                    <a:pt x="5312270" y="353612"/>
                  </a:lnTo>
                  <a:cubicBezTo>
                    <a:pt x="5312270" y="392672"/>
                    <a:pt x="5280606" y="424336"/>
                    <a:pt x="5241546" y="424336"/>
                  </a:cubicBezTo>
                  <a:lnTo>
                    <a:pt x="70724" y="424336"/>
                  </a:lnTo>
                  <a:cubicBezTo>
                    <a:pt x="31664" y="424336"/>
                    <a:pt x="0" y="392672"/>
                    <a:pt x="0" y="353612"/>
                  </a:cubicBezTo>
                  <a:lnTo>
                    <a:pt x="0" y="707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660" tIns="20714" rIns="236660" bIns="2071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A53881-2CD3-4CCB-8AD5-7ACFB1FE8843}"/>
                </a:ext>
              </a:extLst>
            </p:cNvPr>
            <p:cNvSpPr/>
            <p:nvPr/>
          </p:nvSpPr>
          <p:spPr>
            <a:xfrm>
              <a:off x="1483291" y="2798355"/>
              <a:ext cx="8161750" cy="579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262460-BBE0-4691-B6E7-B2FFF241AAD6}"/>
                </a:ext>
              </a:extLst>
            </p:cNvPr>
            <p:cNvSpPr/>
            <p:nvPr/>
          </p:nvSpPr>
          <p:spPr>
            <a:xfrm>
              <a:off x="1908865" y="2505791"/>
              <a:ext cx="5250910" cy="513225"/>
            </a:xfrm>
            <a:custGeom>
              <a:avLst/>
              <a:gdLst>
                <a:gd name="connsiteX0" fmla="*/ 0 w 5250910"/>
                <a:gd name="connsiteY0" fmla="*/ 85539 h 513225"/>
                <a:gd name="connsiteX1" fmla="*/ 85539 w 5250910"/>
                <a:gd name="connsiteY1" fmla="*/ 0 h 513225"/>
                <a:gd name="connsiteX2" fmla="*/ 5165371 w 5250910"/>
                <a:gd name="connsiteY2" fmla="*/ 0 h 513225"/>
                <a:gd name="connsiteX3" fmla="*/ 5250910 w 5250910"/>
                <a:gd name="connsiteY3" fmla="*/ 85539 h 513225"/>
                <a:gd name="connsiteX4" fmla="*/ 5250910 w 5250910"/>
                <a:gd name="connsiteY4" fmla="*/ 427686 h 513225"/>
                <a:gd name="connsiteX5" fmla="*/ 5165371 w 5250910"/>
                <a:gd name="connsiteY5" fmla="*/ 513225 h 513225"/>
                <a:gd name="connsiteX6" fmla="*/ 85539 w 5250910"/>
                <a:gd name="connsiteY6" fmla="*/ 513225 h 513225"/>
                <a:gd name="connsiteX7" fmla="*/ 0 w 5250910"/>
                <a:gd name="connsiteY7" fmla="*/ 427686 h 513225"/>
                <a:gd name="connsiteX8" fmla="*/ 0 w 5250910"/>
                <a:gd name="connsiteY8" fmla="*/ 85539 h 5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513225">
                  <a:moveTo>
                    <a:pt x="0" y="85539"/>
                  </a:moveTo>
                  <a:cubicBezTo>
                    <a:pt x="0" y="38297"/>
                    <a:pt x="38297" y="0"/>
                    <a:pt x="85539" y="0"/>
                  </a:cubicBezTo>
                  <a:lnTo>
                    <a:pt x="5165371" y="0"/>
                  </a:lnTo>
                  <a:cubicBezTo>
                    <a:pt x="5212613" y="0"/>
                    <a:pt x="5250910" y="38297"/>
                    <a:pt x="5250910" y="85539"/>
                  </a:cubicBezTo>
                  <a:lnTo>
                    <a:pt x="5250910" y="427686"/>
                  </a:lnTo>
                  <a:cubicBezTo>
                    <a:pt x="5250910" y="474928"/>
                    <a:pt x="5212613" y="513225"/>
                    <a:pt x="5165371" y="513225"/>
                  </a:cubicBezTo>
                  <a:lnTo>
                    <a:pt x="85539" y="513225"/>
                  </a:lnTo>
                  <a:cubicBezTo>
                    <a:pt x="38297" y="513225"/>
                    <a:pt x="0" y="474928"/>
                    <a:pt x="0" y="427686"/>
                  </a:cubicBezTo>
                  <a:lnTo>
                    <a:pt x="0" y="855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00" tIns="25054" rIns="241000" bIns="2505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A5A772-B454-493F-8072-1AEF5917B453}"/>
                </a:ext>
              </a:extLst>
            </p:cNvPr>
            <p:cNvSpPr/>
            <p:nvPr/>
          </p:nvSpPr>
          <p:spPr>
            <a:xfrm>
              <a:off x="1888848" y="2500409"/>
              <a:ext cx="5250910" cy="513225"/>
            </a:xfrm>
            <a:custGeom>
              <a:avLst/>
              <a:gdLst>
                <a:gd name="connsiteX0" fmla="*/ 0 w 5250910"/>
                <a:gd name="connsiteY0" fmla="*/ 85539 h 513225"/>
                <a:gd name="connsiteX1" fmla="*/ 85539 w 5250910"/>
                <a:gd name="connsiteY1" fmla="*/ 0 h 513225"/>
                <a:gd name="connsiteX2" fmla="*/ 5165371 w 5250910"/>
                <a:gd name="connsiteY2" fmla="*/ 0 h 513225"/>
                <a:gd name="connsiteX3" fmla="*/ 5250910 w 5250910"/>
                <a:gd name="connsiteY3" fmla="*/ 85539 h 513225"/>
                <a:gd name="connsiteX4" fmla="*/ 5250910 w 5250910"/>
                <a:gd name="connsiteY4" fmla="*/ 427686 h 513225"/>
                <a:gd name="connsiteX5" fmla="*/ 5165371 w 5250910"/>
                <a:gd name="connsiteY5" fmla="*/ 513225 h 513225"/>
                <a:gd name="connsiteX6" fmla="*/ 85539 w 5250910"/>
                <a:gd name="connsiteY6" fmla="*/ 513225 h 513225"/>
                <a:gd name="connsiteX7" fmla="*/ 0 w 5250910"/>
                <a:gd name="connsiteY7" fmla="*/ 427686 h 513225"/>
                <a:gd name="connsiteX8" fmla="*/ 0 w 5250910"/>
                <a:gd name="connsiteY8" fmla="*/ 85539 h 5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513225">
                  <a:moveTo>
                    <a:pt x="0" y="85539"/>
                  </a:moveTo>
                  <a:cubicBezTo>
                    <a:pt x="0" y="38297"/>
                    <a:pt x="38297" y="0"/>
                    <a:pt x="85539" y="0"/>
                  </a:cubicBezTo>
                  <a:lnTo>
                    <a:pt x="5165371" y="0"/>
                  </a:lnTo>
                  <a:cubicBezTo>
                    <a:pt x="5212613" y="0"/>
                    <a:pt x="5250910" y="38297"/>
                    <a:pt x="5250910" y="85539"/>
                  </a:cubicBezTo>
                  <a:lnTo>
                    <a:pt x="5250910" y="427686"/>
                  </a:lnTo>
                  <a:cubicBezTo>
                    <a:pt x="5250910" y="474928"/>
                    <a:pt x="5212613" y="513225"/>
                    <a:pt x="5165371" y="513225"/>
                  </a:cubicBezTo>
                  <a:lnTo>
                    <a:pt x="85539" y="513225"/>
                  </a:lnTo>
                  <a:cubicBezTo>
                    <a:pt x="38297" y="513225"/>
                    <a:pt x="0" y="474928"/>
                    <a:pt x="0" y="427686"/>
                  </a:cubicBezTo>
                  <a:lnTo>
                    <a:pt x="0" y="855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00" tIns="25054" rIns="241000" bIns="2505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DAFBB9B-4220-444B-98F8-94E4C135C65C}"/>
                </a:ext>
              </a:extLst>
            </p:cNvPr>
            <p:cNvSpPr/>
            <p:nvPr/>
          </p:nvSpPr>
          <p:spPr>
            <a:xfrm>
              <a:off x="1483291" y="1899954"/>
              <a:ext cx="8161750" cy="579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87B6938-BBD6-4A88-9214-789934C1AD53}"/>
                </a:ext>
              </a:extLst>
            </p:cNvPr>
            <p:cNvSpPr/>
            <p:nvPr/>
          </p:nvSpPr>
          <p:spPr>
            <a:xfrm>
              <a:off x="1868176" y="1912570"/>
              <a:ext cx="5312270" cy="459789"/>
            </a:xfrm>
            <a:custGeom>
              <a:avLst/>
              <a:gdLst>
                <a:gd name="connsiteX0" fmla="*/ 0 w 5312270"/>
                <a:gd name="connsiteY0" fmla="*/ 70724 h 424336"/>
                <a:gd name="connsiteX1" fmla="*/ 70724 w 5312270"/>
                <a:gd name="connsiteY1" fmla="*/ 0 h 424336"/>
                <a:gd name="connsiteX2" fmla="*/ 5241546 w 5312270"/>
                <a:gd name="connsiteY2" fmla="*/ 0 h 424336"/>
                <a:gd name="connsiteX3" fmla="*/ 5312270 w 5312270"/>
                <a:gd name="connsiteY3" fmla="*/ 70724 h 424336"/>
                <a:gd name="connsiteX4" fmla="*/ 5312270 w 5312270"/>
                <a:gd name="connsiteY4" fmla="*/ 353612 h 424336"/>
                <a:gd name="connsiteX5" fmla="*/ 5241546 w 5312270"/>
                <a:gd name="connsiteY5" fmla="*/ 424336 h 424336"/>
                <a:gd name="connsiteX6" fmla="*/ 70724 w 5312270"/>
                <a:gd name="connsiteY6" fmla="*/ 424336 h 424336"/>
                <a:gd name="connsiteX7" fmla="*/ 0 w 5312270"/>
                <a:gd name="connsiteY7" fmla="*/ 353612 h 424336"/>
                <a:gd name="connsiteX8" fmla="*/ 0 w 5312270"/>
                <a:gd name="connsiteY8" fmla="*/ 70724 h 4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270" h="424336">
                  <a:moveTo>
                    <a:pt x="0" y="70724"/>
                  </a:moveTo>
                  <a:cubicBezTo>
                    <a:pt x="0" y="31664"/>
                    <a:pt x="31664" y="0"/>
                    <a:pt x="70724" y="0"/>
                  </a:cubicBezTo>
                  <a:lnTo>
                    <a:pt x="5241546" y="0"/>
                  </a:lnTo>
                  <a:cubicBezTo>
                    <a:pt x="5280606" y="0"/>
                    <a:pt x="5312270" y="31664"/>
                    <a:pt x="5312270" y="70724"/>
                  </a:cubicBezTo>
                  <a:lnTo>
                    <a:pt x="5312270" y="353612"/>
                  </a:lnTo>
                  <a:cubicBezTo>
                    <a:pt x="5312270" y="392672"/>
                    <a:pt x="5280606" y="424336"/>
                    <a:pt x="5241546" y="424336"/>
                  </a:cubicBezTo>
                  <a:lnTo>
                    <a:pt x="70724" y="424336"/>
                  </a:lnTo>
                  <a:cubicBezTo>
                    <a:pt x="31664" y="424336"/>
                    <a:pt x="0" y="392672"/>
                    <a:pt x="0" y="353612"/>
                  </a:cubicBezTo>
                  <a:lnTo>
                    <a:pt x="0" y="707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660" tIns="20714" rIns="236660" bIns="2071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Use Information Effectively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8888D8-8673-4DD2-B11F-1324226B5C87}"/>
                </a:ext>
              </a:extLst>
            </p:cNvPr>
            <p:cNvSpPr/>
            <p:nvPr/>
          </p:nvSpPr>
          <p:spPr>
            <a:xfrm>
              <a:off x="1888848" y="2479554"/>
              <a:ext cx="5250910" cy="513225"/>
            </a:xfrm>
            <a:custGeom>
              <a:avLst/>
              <a:gdLst>
                <a:gd name="connsiteX0" fmla="*/ 0 w 5250910"/>
                <a:gd name="connsiteY0" fmla="*/ 85539 h 513225"/>
                <a:gd name="connsiteX1" fmla="*/ 85539 w 5250910"/>
                <a:gd name="connsiteY1" fmla="*/ 0 h 513225"/>
                <a:gd name="connsiteX2" fmla="*/ 5165371 w 5250910"/>
                <a:gd name="connsiteY2" fmla="*/ 0 h 513225"/>
                <a:gd name="connsiteX3" fmla="*/ 5250910 w 5250910"/>
                <a:gd name="connsiteY3" fmla="*/ 85539 h 513225"/>
                <a:gd name="connsiteX4" fmla="*/ 5250910 w 5250910"/>
                <a:gd name="connsiteY4" fmla="*/ 427686 h 513225"/>
                <a:gd name="connsiteX5" fmla="*/ 5165371 w 5250910"/>
                <a:gd name="connsiteY5" fmla="*/ 513225 h 513225"/>
                <a:gd name="connsiteX6" fmla="*/ 85539 w 5250910"/>
                <a:gd name="connsiteY6" fmla="*/ 513225 h 513225"/>
                <a:gd name="connsiteX7" fmla="*/ 0 w 5250910"/>
                <a:gd name="connsiteY7" fmla="*/ 427686 h 513225"/>
                <a:gd name="connsiteX8" fmla="*/ 0 w 5250910"/>
                <a:gd name="connsiteY8" fmla="*/ 85539 h 5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513225">
                  <a:moveTo>
                    <a:pt x="0" y="85539"/>
                  </a:moveTo>
                  <a:cubicBezTo>
                    <a:pt x="0" y="38297"/>
                    <a:pt x="38297" y="0"/>
                    <a:pt x="85539" y="0"/>
                  </a:cubicBezTo>
                  <a:lnTo>
                    <a:pt x="5165371" y="0"/>
                  </a:lnTo>
                  <a:cubicBezTo>
                    <a:pt x="5212613" y="0"/>
                    <a:pt x="5250910" y="38297"/>
                    <a:pt x="5250910" y="85539"/>
                  </a:cubicBezTo>
                  <a:lnTo>
                    <a:pt x="5250910" y="427686"/>
                  </a:lnTo>
                  <a:cubicBezTo>
                    <a:pt x="5250910" y="474928"/>
                    <a:pt x="5212613" y="513225"/>
                    <a:pt x="5165371" y="513225"/>
                  </a:cubicBezTo>
                  <a:lnTo>
                    <a:pt x="85539" y="513225"/>
                  </a:lnTo>
                  <a:cubicBezTo>
                    <a:pt x="38297" y="513225"/>
                    <a:pt x="0" y="474928"/>
                    <a:pt x="0" y="427686"/>
                  </a:cubicBezTo>
                  <a:lnTo>
                    <a:pt x="0" y="855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00" tIns="25054" rIns="241000" bIns="2505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Use Information Ethically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BDF738-0401-4691-9E9E-FC8B560550FE}"/>
              </a:ext>
            </a:extLst>
          </p:cNvPr>
          <p:cNvGrpSpPr/>
          <p:nvPr/>
        </p:nvGrpSpPr>
        <p:grpSpPr>
          <a:xfrm>
            <a:off x="1781094" y="1954381"/>
            <a:ext cx="8161750" cy="1847842"/>
            <a:chOff x="1483291" y="1778006"/>
            <a:chExt cx="8161750" cy="184784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2D00C6-1B2D-42E5-8855-EC948934DBDA}"/>
                </a:ext>
              </a:extLst>
            </p:cNvPr>
            <p:cNvSpPr/>
            <p:nvPr/>
          </p:nvSpPr>
          <p:spPr>
            <a:xfrm>
              <a:off x="1483291" y="1920809"/>
              <a:ext cx="8161750" cy="579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C55FA9-EE9A-4391-B463-E2C6DC1C7E4F}"/>
                </a:ext>
              </a:extLst>
            </p:cNvPr>
            <p:cNvSpPr/>
            <p:nvPr/>
          </p:nvSpPr>
          <p:spPr>
            <a:xfrm>
              <a:off x="1827488" y="1935407"/>
              <a:ext cx="5312270" cy="424336"/>
            </a:xfrm>
            <a:custGeom>
              <a:avLst/>
              <a:gdLst>
                <a:gd name="connsiteX0" fmla="*/ 0 w 5312270"/>
                <a:gd name="connsiteY0" fmla="*/ 70724 h 424336"/>
                <a:gd name="connsiteX1" fmla="*/ 70724 w 5312270"/>
                <a:gd name="connsiteY1" fmla="*/ 0 h 424336"/>
                <a:gd name="connsiteX2" fmla="*/ 5241546 w 5312270"/>
                <a:gd name="connsiteY2" fmla="*/ 0 h 424336"/>
                <a:gd name="connsiteX3" fmla="*/ 5312270 w 5312270"/>
                <a:gd name="connsiteY3" fmla="*/ 70724 h 424336"/>
                <a:gd name="connsiteX4" fmla="*/ 5312270 w 5312270"/>
                <a:gd name="connsiteY4" fmla="*/ 353612 h 424336"/>
                <a:gd name="connsiteX5" fmla="*/ 5241546 w 5312270"/>
                <a:gd name="connsiteY5" fmla="*/ 424336 h 424336"/>
                <a:gd name="connsiteX6" fmla="*/ 70724 w 5312270"/>
                <a:gd name="connsiteY6" fmla="*/ 424336 h 424336"/>
                <a:gd name="connsiteX7" fmla="*/ 0 w 5312270"/>
                <a:gd name="connsiteY7" fmla="*/ 353612 h 424336"/>
                <a:gd name="connsiteX8" fmla="*/ 0 w 5312270"/>
                <a:gd name="connsiteY8" fmla="*/ 70724 h 4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270" h="424336">
                  <a:moveTo>
                    <a:pt x="0" y="70724"/>
                  </a:moveTo>
                  <a:cubicBezTo>
                    <a:pt x="0" y="31664"/>
                    <a:pt x="31664" y="0"/>
                    <a:pt x="70724" y="0"/>
                  </a:cubicBezTo>
                  <a:lnTo>
                    <a:pt x="5241546" y="0"/>
                  </a:lnTo>
                  <a:cubicBezTo>
                    <a:pt x="5280606" y="0"/>
                    <a:pt x="5312270" y="31664"/>
                    <a:pt x="5312270" y="70724"/>
                  </a:cubicBezTo>
                  <a:lnTo>
                    <a:pt x="5312270" y="353612"/>
                  </a:lnTo>
                  <a:cubicBezTo>
                    <a:pt x="5312270" y="392672"/>
                    <a:pt x="5280606" y="424336"/>
                    <a:pt x="5241546" y="424336"/>
                  </a:cubicBezTo>
                  <a:lnTo>
                    <a:pt x="70724" y="424336"/>
                  </a:lnTo>
                  <a:cubicBezTo>
                    <a:pt x="31664" y="424336"/>
                    <a:pt x="0" y="392672"/>
                    <a:pt x="0" y="353612"/>
                  </a:cubicBezTo>
                  <a:lnTo>
                    <a:pt x="0" y="707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660" tIns="20714" rIns="236660" bIns="2071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4B2993-3127-48EF-8C95-D34D42F7BF15}"/>
                </a:ext>
              </a:extLst>
            </p:cNvPr>
            <p:cNvSpPr/>
            <p:nvPr/>
          </p:nvSpPr>
          <p:spPr>
            <a:xfrm>
              <a:off x="1483291" y="2798355"/>
              <a:ext cx="8161750" cy="579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28696A-3DEE-4E17-8472-91056E7B8239}"/>
                </a:ext>
              </a:extLst>
            </p:cNvPr>
            <p:cNvSpPr/>
            <p:nvPr/>
          </p:nvSpPr>
          <p:spPr>
            <a:xfrm>
              <a:off x="1908865" y="2505791"/>
              <a:ext cx="5250910" cy="513225"/>
            </a:xfrm>
            <a:custGeom>
              <a:avLst/>
              <a:gdLst>
                <a:gd name="connsiteX0" fmla="*/ 0 w 5250910"/>
                <a:gd name="connsiteY0" fmla="*/ 85539 h 513225"/>
                <a:gd name="connsiteX1" fmla="*/ 85539 w 5250910"/>
                <a:gd name="connsiteY1" fmla="*/ 0 h 513225"/>
                <a:gd name="connsiteX2" fmla="*/ 5165371 w 5250910"/>
                <a:gd name="connsiteY2" fmla="*/ 0 h 513225"/>
                <a:gd name="connsiteX3" fmla="*/ 5250910 w 5250910"/>
                <a:gd name="connsiteY3" fmla="*/ 85539 h 513225"/>
                <a:gd name="connsiteX4" fmla="*/ 5250910 w 5250910"/>
                <a:gd name="connsiteY4" fmla="*/ 427686 h 513225"/>
                <a:gd name="connsiteX5" fmla="*/ 5165371 w 5250910"/>
                <a:gd name="connsiteY5" fmla="*/ 513225 h 513225"/>
                <a:gd name="connsiteX6" fmla="*/ 85539 w 5250910"/>
                <a:gd name="connsiteY6" fmla="*/ 513225 h 513225"/>
                <a:gd name="connsiteX7" fmla="*/ 0 w 5250910"/>
                <a:gd name="connsiteY7" fmla="*/ 427686 h 513225"/>
                <a:gd name="connsiteX8" fmla="*/ 0 w 5250910"/>
                <a:gd name="connsiteY8" fmla="*/ 85539 h 5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513225">
                  <a:moveTo>
                    <a:pt x="0" y="85539"/>
                  </a:moveTo>
                  <a:cubicBezTo>
                    <a:pt x="0" y="38297"/>
                    <a:pt x="38297" y="0"/>
                    <a:pt x="85539" y="0"/>
                  </a:cubicBezTo>
                  <a:lnTo>
                    <a:pt x="5165371" y="0"/>
                  </a:lnTo>
                  <a:cubicBezTo>
                    <a:pt x="5212613" y="0"/>
                    <a:pt x="5250910" y="38297"/>
                    <a:pt x="5250910" y="85539"/>
                  </a:cubicBezTo>
                  <a:lnTo>
                    <a:pt x="5250910" y="427686"/>
                  </a:lnTo>
                  <a:cubicBezTo>
                    <a:pt x="5250910" y="474928"/>
                    <a:pt x="5212613" y="513225"/>
                    <a:pt x="5165371" y="513225"/>
                  </a:cubicBezTo>
                  <a:lnTo>
                    <a:pt x="85539" y="513225"/>
                  </a:lnTo>
                  <a:cubicBezTo>
                    <a:pt x="38297" y="513225"/>
                    <a:pt x="0" y="474928"/>
                    <a:pt x="0" y="427686"/>
                  </a:cubicBezTo>
                  <a:lnTo>
                    <a:pt x="0" y="855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00" tIns="25054" rIns="241000" bIns="2505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1C7BB76-DE78-4F6E-903C-5C7F5A78266D}"/>
                </a:ext>
              </a:extLst>
            </p:cNvPr>
            <p:cNvSpPr/>
            <p:nvPr/>
          </p:nvSpPr>
          <p:spPr>
            <a:xfrm>
              <a:off x="1908865" y="3166043"/>
              <a:ext cx="5250910" cy="459805"/>
            </a:xfrm>
            <a:custGeom>
              <a:avLst/>
              <a:gdLst>
                <a:gd name="connsiteX0" fmla="*/ 0 w 5250910"/>
                <a:gd name="connsiteY0" fmla="*/ 76636 h 459805"/>
                <a:gd name="connsiteX1" fmla="*/ 76636 w 5250910"/>
                <a:gd name="connsiteY1" fmla="*/ 0 h 459805"/>
                <a:gd name="connsiteX2" fmla="*/ 5174274 w 5250910"/>
                <a:gd name="connsiteY2" fmla="*/ 0 h 459805"/>
                <a:gd name="connsiteX3" fmla="*/ 5250910 w 5250910"/>
                <a:gd name="connsiteY3" fmla="*/ 76636 h 459805"/>
                <a:gd name="connsiteX4" fmla="*/ 5250910 w 5250910"/>
                <a:gd name="connsiteY4" fmla="*/ 383169 h 459805"/>
                <a:gd name="connsiteX5" fmla="*/ 5174274 w 5250910"/>
                <a:gd name="connsiteY5" fmla="*/ 459805 h 459805"/>
                <a:gd name="connsiteX6" fmla="*/ 76636 w 5250910"/>
                <a:gd name="connsiteY6" fmla="*/ 459805 h 459805"/>
                <a:gd name="connsiteX7" fmla="*/ 0 w 5250910"/>
                <a:gd name="connsiteY7" fmla="*/ 383169 h 459805"/>
                <a:gd name="connsiteX8" fmla="*/ 0 w 5250910"/>
                <a:gd name="connsiteY8" fmla="*/ 76636 h 4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459805">
                  <a:moveTo>
                    <a:pt x="0" y="76636"/>
                  </a:moveTo>
                  <a:cubicBezTo>
                    <a:pt x="0" y="34311"/>
                    <a:pt x="34311" y="0"/>
                    <a:pt x="76636" y="0"/>
                  </a:cubicBezTo>
                  <a:lnTo>
                    <a:pt x="5174274" y="0"/>
                  </a:lnTo>
                  <a:cubicBezTo>
                    <a:pt x="5216599" y="0"/>
                    <a:pt x="5250910" y="34311"/>
                    <a:pt x="5250910" y="76636"/>
                  </a:cubicBezTo>
                  <a:lnTo>
                    <a:pt x="5250910" y="383169"/>
                  </a:lnTo>
                  <a:cubicBezTo>
                    <a:pt x="5250910" y="425494"/>
                    <a:pt x="5216599" y="459805"/>
                    <a:pt x="5174274" y="459805"/>
                  </a:cubicBezTo>
                  <a:lnTo>
                    <a:pt x="76636" y="459805"/>
                  </a:lnTo>
                  <a:cubicBezTo>
                    <a:pt x="34311" y="459805"/>
                    <a:pt x="0" y="425494"/>
                    <a:pt x="0" y="383169"/>
                  </a:cubicBezTo>
                  <a:lnTo>
                    <a:pt x="0" y="766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392" tIns="22446" rIns="238392" bIns="22446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09AE3C-41E5-4184-AE46-C514BFFA049D}"/>
                </a:ext>
              </a:extLst>
            </p:cNvPr>
            <p:cNvSpPr/>
            <p:nvPr/>
          </p:nvSpPr>
          <p:spPr>
            <a:xfrm>
              <a:off x="1888848" y="2500409"/>
              <a:ext cx="5250910" cy="513225"/>
            </a:xfrm>
            <a:custGeom>
              <a:avLst/>
              <a:gdLst>
                <a:gd name="connsiteX0" fmla="*/ 0 w 5250910"/>
                <a:gd name="connsiteY0" fmla="*/ 85539 h 513225"/>
                <a:gd name="connsiteX1" fmla="*/ 85539 w 5250910"/>
                <a:gd name="connsiteY1" fmla="*/ 0 h 513225"/>
                <a:gd name="connsiteX2" fmla="*/ 5165371 w 5250910"/>
                <a:gd name="connsiteY2" fmla="*/ 0 h 513225"/>
                <a:gd name="connsiteX3" fmla="*/ 5250910 w 5250910"/>
                <a:gd name="connsiteY3" fmla="*/ 85539 h 513225"/>
                <a:gd name="connsiteX4" fmla="*/ 5250910 w 5250910"/>
                <a:gd name="connsiteY4" fmla="*/ 427686 h 513225"/>
                <a:gd name="connsiteX5" fmla="*/ 5165371 w 5250910"/>
                <a:gd name="connsiteY5" fmla="*/ 513225 h 513225"/>
                <a:gd name="connsiteX6" fmla="*/ 85539 w 5250910"/>
                <a:gd name="connsiteY6" fmla="*/ 513225 h 513225"/>
                <a:gd name="connsiteX7" fmla="*/ 0 w 5250910"/>
                <a:gd name="connsiteY7" fmla="*/ 427686 h 513225"/>
                <a:gd name="connsiteX8" fmla="*/ 0 w 5250910"/>
                <a:gd name="connsiteY8" fmla="*/ 85539 h 5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513225">
                  <a:moveTo>
                    <a:pt x="0" y="85539"/>
                  </a:moveTo>
                  <a:cubicBezTo>
                    <a:pt x="0" y="38297"/>
                    <a:pt x="38297" y="0"/>
                    <a:pt x="85539" y="0"/>
                  </a:cubicBezTo>
                  <a:lnTo>
                    <a:pt x="5165371" y="0"/>
                  </a:lnTo>
                  <a:cubicBezTo>
                    <a:pt x="5212613" y="0"/>
                    <a:pt x="5250910" y="38297"/>
                    <a:pt x="5250910" y="85539"/>
                  </a:cubicBezTo>
                  <a:lnTo>
                    <a:pt x="5250910" y="427686"/>
                  </a:lnTo>
                  <a:cubicBezTo>
                    <a:pt x="5250910" y="474928"/>
                    <a:pt x="5212613" y="513225"/>
                    <a:pt x="5165371" y="513225"/>
                  </a:cubicBezTo>
                  <a:lnTo>
                    <a:pt x="85539" y="513225"/>
                  </a:lnTo>
                  <a:cubicBezTo>
                    <a:pt x="38297" y="513225"/>
                    <a:pt x="0" y="474928"/>
                    <a:pt x="0" y="427686"/>
                  </a:cubicBezTo>
                  <a:lnTo>
                    <a:pt x="0" y="855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00" tIns="25054" rIns="241000" bIns="2505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F65A8F-2245-4690-B6D5-26F9EF14D34D}"/>
                </a:ext>
              </a:extLst>
            </p:cNvPr>
            <p:cNvSpPr/>
            <p:nvPr/>
          </p:nvSpPr>
          <p:spPr>
            <a:xfrm>
              <a:off x="1888848" y="3160661"/>
              <a:ext cx="5250910" cy="459805"/>
            </a:xfrm>
            <a:custGeom>
              <a:avLst/>
              <a:gdLst>
                <a:gd name="connsiteX0" fmla="*/ 0 w 5250910"/>
                <a:gd name="connsiteY0" fmla="*/ 76636 h 459805"/>
                <a:gd name="connsiteX1" fmla="*/ 76636 w 5250910"/>
                <a:gd name="connsiteY1" fmla="*/ 0 h 459805"/>
                <a:gd name="connsiteX2" fmla="*/ 5174274 w 5250910"/>
                <a:gd name="connsiteY2" fmla="*/ 0 h 459805"/>
                <a:gd name="connsiteX3" fmla="*/ 5250910 w 5250910"/>
                <a:gd name="connsiteY3" fmla="*/ 76636 h 459805"/>
                <a:gd name="connsiteX4" fmla="*/ 5250910 w 5250910"/>
                <a:gd name="connsiteY4" fmla="*/ 383169 h 459805"/>
                <a:gd name="connsiteX5" fmla="*/ 5174274 w 5250910"/>
                <a:gd name="connsiteY5" fmla="*/ 459805 h 459805"/>
                <a:gd name="connsiteX6" fmla="*/ 76636 w 5250910"/>
                <a:gd name="connsiteY6" fmla="*/ 459805 h 459805"/>
                <a:gd name="connsiteX7" fmla="*/ 0 w 5250910"/>
                <a:gd name="connsiteY7" fmla="*/ 383169 h 459805"/>
                <a:gd name="connsiteX8" fmla="*/ 0 w 5250910"/>
                <a:gd name="connsiteY8" fmla="*/ 76636 h 4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459805">
                  <a:moveTo>
                    <a:pt x="0" y="76636"/>
                  </a:moveTo>
                  <a:cubicBezTo>
                    <a:pt x="0" y="34311"/>
                    <a:pt x="34311" y="0"/>
                    <a:pt x="76636" y="0"/>
                  </a:cubicBezTo>
                  <a:lnTo>
                    <a:pt x="5174274" y="0"/>
                  </a:lnTo>
                  <a:cubicBezTo>
                    <a:pt x="5216599" y="0"/>
                    <a:pt x="5250910" y="34311"/>
                    <a:pt x="5250910" y="76636"/>
                  </a:cubicBezTo>
                  <a:lnTo>
                    <a:pt x="5250910" y="383169"/>
                  </a:lnTo>
                  <a:cubicBezTo>
                    <a:pt x="5250910" y="425494"/>
                    <a:pt x="5216599" y="459805"/>
                    <a:pt x="5174274" y="459805"/>
                  </a:cubicBezTo>
                  <a:lnTo>
                    <a:pt x="76636" y="459805"/>
                  </a:lnTo>
                  <a:cubicBezTo>
                    <a:pt x="34311" y="459805"/>
                    <a:pt x="0" y="425494"/>
                    <a:pt x="0" y="383169"/>
                  </a:cubicBezTo>
                  <a:lnTo>
                    <a:pt x="0" y="766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392" tIns="22446" rIns="238392" bIns="22446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Evaluate Information Critically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B269BF-50F1-43C4-B259-F1CAD052B11F}"/>
                </a:ext>
              </a:extLst>
            </p:cNvPr>
            <p:cNvSpPr/>
            <p:nvPr/>
          </p:nvSpPr>
          <p:spPr>
            <a:xfrm>
              <a:off x="1483291" y="1899954"/>
              <a:ext cx="8161750" cy="579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5792A52-142F-4CE9-A9B4-E69B61576D91}"/>
                </a:ext>
              </a:extLst>
            </p:cNvPr>
            <p:cNvSpPr/>
            <p:nvPr/>
          </p:nvSpPr>
          <p:spPr>
            <a:xfrm>
              <a:off x="1848159" y="1778006"/>
              <a:ext cx="5332287" cy="531621"/>
            </a:xfrm>
            <a:custGeom>
              <a:avLst/>
              <a:gdLst>
                <a:gd name="connsiteX0" fmla="*/ 0 w 5312270"/>
                <a:gd name="connsiteY0" fmla="*/ 70724 h 424336"/>
                <a:gd name="connsiteX1" fmla="*/ 70724 w 5312270"/>
                <a:gd name="connsiteY1" fmla="*/ 0 h 424336"/>
                <a:gd name="connsiteX2" fmla="*/ 5241546 w 5312270"/>
                <a:gd name="connsiteY2" fmla="*/ 0 h 424336"/>
                <a:gd name="connsiteX3" fmla="*/ 5312270 w 5312270"/>
                <a:gd name="connsiteY3" fmla="*/ 70724 h 424336"/>
                <a:gd name="connsiteX4" fmla="*/ 5312270 w 5312270"/>
                <a:gd name="connsiteY4" fmla="*/ 353612 h 424336"/>
                <a:gd name="connsiteX5" fmla="*/ 5241546 w 5312270"/>
                <a:gd name="connsiteY5" fmla="*/ 424336 h 424336"/>
                <a:gd name="connsiteX6" fmla="*/ 70724 w 5312270"/>
                <a:gd name="connsiteY6" fmla="*/ 424336 h 424336"/>
                <a:gd name="connsiteX7" fmla="*/ 0 w 5312270"/>
                <a:gd name="connsiteY7" fmla="*/ 353612 h 424336"/>
                <a:gd name="connsiteX8" fmla="*/ 0 w 5312270"/>
                <a:gd name="connsiteY8" fmla="*/ 70724 h 4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270" h="424336">
                  <a:moveTo>
                    <a:pt x="0" y="70724"/>
                  </a:moveTo>
                  <a:cubicBezTo>
                    <a:pt x="0" y="31664"/>
                    <a:pt x="31664" y="0"/>
                    <a:pt x="70724" y="0"/>
                  </a:cubicBezTo>
                  <a:lnTo>
                    <a:pt x="5241546" y="0"/>
                  </a:lnTo>
                  <a:cubicBezTo>
                    <a:pt x="5280606" y="0"/>
                    <a:pt x="5312270" y="31664"/>
                    <a:pt x="5312270" y="70724"/>
                  </a:cubicBezTo>
                  <a:lnTo>
                    <a:pt x="5312270" y="353612"/>
                  </a:lnTo>
                  <a:cubicBezTo>
                    <a:pt x="5312270" y="392672"/>
                    <a:pt x="5280606" y="424336"/>
                    <a:pt x="5241546" y="424336"/>
                  </a:cubicBezTo>
                  <a:lnTo>
                    <a:pt x="70724" y="424336"/>
                  </a:lnTo>
                  <a:cubicBezTo>
                    <a:pt x="31664" y="424336"/>
                    <a:pt x="0" y="392672"/>
                    <a:pt x="0" y="353612"/>
                  </a:cubicBezTo>
                  <a:lnTo>
                    <a:pt x="0" y="707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660" tIns="20714" rIns="236660" bIns="2071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Determine Information Need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B0769FE-F42B-4417-91D8-D95B6B073B81}"/>
                </a:ext>
              </a:extLst>
            </p:cNvPr>
            <p:cNvSpPr/>
            <p:nvPr/>
          </p:nvSpPr>
          <p:spPr>
            <a:xfrm>
              <a:off x="1888848" y="2479554"/>
              <a:ext cx="5250910" cy="513225"/>
            </a:xfrm>
            <a:custGeom>
              <a:avLst/>
              <a:gdLst>
                <a:gd name="connsiteX0" fmla="*/ 0 w 5250910"/>
                <a:gd name="connsiteY0" fmla="*/ 85539 h 513225"/>
                <a:gd name="connsiteX1" fmla="*/ 85539 w 5250910"/>
                <a:gd name="connsiteY1" fmla="*/ 0 h 513225"/>
                <a:gd name="connsiteX2" fmla="*/ 5165371 w 5250910"/>
                <a:gd name="connsiteY2" fmla="*/ 0 h 513225"/>
                <a:gd name="connsiteX3" fmla="*/ 5250910 w 5250910"/>
                <a:gd name="connsiteY3" fmla="*/ 85539 h 513225"/>
                <a:gd name="connsiteX4" fmla="*/ 5250910 w 5250910"/>
                <a:gd name="connsiteY4" fmla="*/ 427686 h 513225"/>
                <a:gd name="connsiteX5" fmla="*/ 5165371 w 5250910"/>
                <a:gd name="connsiteY5" fmla="*/ 513225 h 513225"/>
                <a:gd name="connsiteX6" fmla="*/ 85539 w 5250910"/>
                <a:gd name="connsiteY6" fmla="*/ 513225 h 513225"/>
                <a:gd name="connsiteX7" fmla="*/ 0 w 5250910"/>
                <a:gd name="connsiteY7" fmla="*/ 427686 h 513225"/>
                <a:gd name="connsiteX8" fmla="*/ 0 w 5250910"/>
                <a:gd name="connsiteY8" fmla="*/ 85539 h 5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910" h="513225">
                  <a:moveTo>
                    <a:pt x="0" y="85539"/>
                  </a:moveTo>
                  <a:cubicBezTo>
                    <a:pt x="0" y="38297"/>
                    <a:pt x="38297" y="0"/>
                    <a:pt x="85539" y="0"/>
                  </a:cubicBezTo>
                  <a:lnTo>
                    <a:pt x="5165371" y="0"/>
                  </a:lnTo>
                  <a:cubicBezTo>
                    <a:pt x="5212613" y="0"/>
                    <a:pt x="5250910" y="38297"/>
                    <a:pt x="5250910" y="85539"/>
                  </a:cubicBezTo>
                  <a:lnTo>
                    <a:pt x="5250910" y="427686"/>
                  </a:lnTo>
                  <a:cubicBezTo>
                    <a:pt x="5250910" y="474928"/>
                    <a:pt x="5212613" y="513225"/>
                    <a:pt x="5165371" y="513225"/>
                  </a:cubicBezTo>
                  <a:lnTo>
                    <a:pt x="85539" y="513225"/>
                  </a:lnTo>
                  <a:cubicBezTo>
                    <a:pt x="38297" y="513225"/>
                    <a:pt x="0" y="474928"/>
                    <a:pt x="0" y="427686"/>
                  </a:cubicBezTo>
                  <a:lnTo>
                    <a:pt x="0" y="855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000" tIns="25054" rIns="241000" bIns="2505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Access to Needed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61D4-B517-4192-9F0E-DDF285AF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01097"/>
          </a:xfrm>
        </p:spPr>
        <p:txBody>
          <a:bodyPr/>
          <a:lstStyle/>
          <a:p>
            <a:r>
              <a:rPr lang="en-US" dirty="0"/>
              <a:t>Determining Information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CC3AD-A80E-41FD-8EB5-407ADAED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70320"/>
            <a:ext cx="9601196" cy="3506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Barriers</a:t>
            </a:r>
          </a:p>
          <a:p>
            <a:pPr lvl="1"/>
            <a:r>
              <a:rPr lang="en-US" dirty="0"/>
              <a:t>Developing insights to form research questions</a:t>
            </a:r>
          </a:p>
          <a:p>
            <a:pPr lvl="1"/>
            <a:r>
              <a:rPr lang="en-US" dirty="0"/>
              <a:t>Concept difficulty</a:t>
            </a:r>
          </a:p>
          <a:p>
            <a:pPr lvl="1"/>
            <a:r>
              <a:rPr lang="en-US" dirty="0"/>
              <a:t>Present the research in only open-ended questions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Multiple entry points to the lesson</a:t>
            </a:r>
          </a:p>
          <a:p>
            <a:pPr lvl="1"/>
            <a:r>
              <a:rPr lang="en-US" dirty="0"/>
              <a:t>Group discussion</a:t>
            </a:r>
          </a:p>
          <a:p>
            <a:pPr lvl="1"/>
            <a:r>
              <a:rPr lang="en-US" dirty="0"/>
              <a:t>Graduated scaffolds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1">
            <a:extLst>
              <a:ext uri="{FF2B5EF4-FFF2-40B4-BE49-F238E27FC236}">
                <a16:creationId xmlns:a16="http://schemas.microsoft.com/office/drawing/2014/main" id="{BDF61640-4BA2-4D8F-A789-6FC69149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84C38491-7C9C-4C3A-8CBA-06C361D29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974E1A-4BF7-4DF7-8270-15606B1F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63E7F0-D1DE-47EB-8F53-AB65CC95D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0FF710-A6EC-4874-9F78-FAD4C11F0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7C5618-5497-41BE-96DA-C242CF6C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D555F4-077F-48FD-92E5-1EB0B87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25" y="982132"/>
            <a:ext cx="6836663" cy="1303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cap="none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Technology Application</a:t>
            </a:r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E486850E-B8A1-49A8-8191-E022DF9ED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2626428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icrosoft OneNote icon">
            <a:extLst>
              <a:ext uri="{FF2B5EF4-FFF2-40B4-BE49-F238E27FC236}">
                <a16:creationId xmlns:a16="http://schemas.microsoft.com/office/drawing/2014/main" id="{5D5E4E9E-8B7A-4156-A19A-FD63477B82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8032" r="-4" b="18375"/>
          <a:stretch/>
        </p:blipFill>
        <p:spPr>
          <a:xfrm>
            <a:off x="1290906" y="1255007"/>
            <a:ext cx="2201461" cy="1301925"/>
          </a:xfrm>
          <a:prstGeom prst="rect">
            <a:avLst/>
          </a:prstGeom>
        </p:spPr>
      </p:pic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534633C6-DD5A-4893-BD2E-CC579C500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596" y="2400639"/>
            <a:ext cx="6217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indNode App for concept mapping">
            <a:extLst>
              <a:ext uri="{FF2B5EF4-FFF2-40B4-BE49-F238E27FC236}">
                <a16:creationId xmlns:a16="http://schemas.microsoft.com/office/drawing/2014/main" id="{AFDEB2D5-87A2-4E79-A27C-C90B11E758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162" r="-4" b="4121"/>
          <a:stretch/>
        </p:blipFill>
        <p:spPr>
          <a:xfrm>
            <a:off x="1258058" y="2714258"/>
            <a:ext cx="2267157" cy="1295723"/>
          </a:xfrm>
          <a:prstGeom prst="rect">
            <a:avLst/>
          </a:prstGeom>
        </p:spPr>
      </p:pic>
      <p:pic>
        <p:nvPicPr>
          <p:cNvPr id="9" name="Picture 8" descr="An screenshot of chrome accessibility extensions&#10;">
            <a:extLst>
              <a:ext uri="{FF2B5EF4-FFF2-40B4-BE49-F238E27FC236}">
                <a16:creationId xmlns:a16="http://schemas.microsoft.com/office/drawing/2014/main" id="{24897437-DEDC-4257-A9B7-52E03F729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707" y="4167307"/>
            <a:ext cx="1877859" cy="1295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06D2-EECF-4C71-AE0B-218808AD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857" y="2556932"/>
            <a:ext cx="6841398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Organizing information</a:t>
            </a:r>
          </a:p>
          <a:p>
            <a:pPr lvl="1"/>
            <a:r>
              <a:rPr lang="en-US" dirty="0"/>
              <a:t>Microsoft OneNote </a:t>
            </a:r>
          </a:p>
          <a:p>
            <a:pPr lvl="1"/>
            <a:r>
              <a:rPr lang="en-US" dirty="0"/>
              <a:t>Mind maps (F2F and remote learning).</a:t>
            </a:r>
          </a:p>
          <a:p>
            <a:r>
              <a:rPr lang="en-US" sz="2000" dirty="0"/>
              <a:t>Chrome Accessibility Extensions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149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0F7A-20C2-438C-A83E-1F71FA7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/>
              <a:t>Access to Needed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BBF9-CAC7-4785-96E5-EBE067D5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Barriers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Using one format to present information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layout and the volume of information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+mj-lt"/>
                <a:cs typeface="Helvetica" panose="020B0604020202020204" pitchFamily="34" charset="0"/>
              </a:rPr>
              <a:t>Solutions</a:t>
            </a:r>
          </a:p>
          <a:p>
            <a:pPr lvl="1"/>
            <a:r>
              <a:rPr lang="en-US" sz="1800" dirty="0">
                <a:latin typeface="+mj-lt"/>
                <a:cs typeface="Helvetica" panose="020B0604020202020204" pitchFamily="34" charset="0"/>
              </a:rPr>
              <a:t>Present information in more than one format</a:t>
            </a:r>
          </a:p>
          <a:p>
            <a:pPr lvl="1"/>
            <a:r>
              <a:rPr lang="en-US" sz="1800" dirty="0">
                <a:latin typeface="+mj-lt"/>
                <a:cs typeface="Helvetica" panose="020B0604020202020204" pitchFamily="34" charset="0"/>
              </a:rPr>
              <a:t>Identify critical information</a:t>
            </a:r>
          </a:p>
          <a:p>
            <a:pPr lvl="1"/>
            <a:r>
              <a:rPr lang="en-US" sz="1800" dirty="0">
                <a:latin typeface="+mj-lt"/>
                <a:cs typeface="Helvetica" panose="020B0604020202020204" pitchFamily="34" charset="0"/>
              </a:rPr>
              <a:t>Model search strategies</a:t>
            </a:r>
          </a:p>
          <a:p>
            <a:pPr lvl="1"/>
            <a:r>
              <a:rPr lang="en-US" sz="1800" dirty="0">
                <a:latin typeface="+mj-lt"/>
                <a:cs typeface="Helvetica" panose="020B0604020202020204" pitchFamily="34" charset="0"/>
              </a:rPr>
              <a:t>Use web accessibility tool 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0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D555F4-077F-48FD-92E5-1EB0B87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cap="none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Technology Application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06D2-EECF-4C71-AE0B-218808AD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Using Databases that provide features such as dictionary, note taking, and read aloud </a:t>
            </a:r>
          </a:p>
          <a:p>
            <a:r>
              <a:rPr lang="en-US" dirty="0"/>
              <a:t>Also a translation feature could be helpful such as Google Translate</a:t>
            </a:r>
          </a:p>
          <a:p>
            <a:endParaRPr lang="en-US" dirty="0"/>
          </a:p>
        </p:txBody>
      </p:sp>
      <p:pic>
        <p:nvPicPr>
          <p:cNvPr id="10" name="Picture 9" descr="A close up of Merriam Webster dictionary icon&#10;&#10;Description automatically generated">
            <a:extLst>
              <a:ext uri="{FF2B5EF4-FFF2-40B4-BE49-F238E27FC236}">
                <a16:creationId xmlns:a16="http://schemas.microsoft.com/office/drawing/2014/main" id="{7BE8DA74-AA29-41E5-AFA2-FD0D302C71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4398" r="-3" b="12816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Picture 5" descr="A close up of Google Translate program Icon&#10;&#10;Description automatically generated">
            <a:extLst>
              <a:ext uri="{FF2B5EF4-FFF2-40B4-BE49-F238E27FC236}">
                <a16:creationId xmlns:a16="http://schemas.microsoft.com/office/drawing/2014/main" id="{D22A73BD-F685-4B97-85CC-4EFFEA1074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0868" r="6" b="16448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66936-60EC-44DF-B827-2D05213A8865}"/>
              </a:ext>
            </a:extLst>
          </p:cNvPr>
          <p:cNvSpPr txBox="1"/>
          <p:nvPr/>
        </p:nvSpPr>
        <p:spPr>
          <a:xfrm>
            <a:off x="8639104" y="5773239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en.wikipedia.org/wiki/Google_Transl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837D9-5959-412B-AEF7-2908B4273A42}"/>
              </a:ext>
            </a:extLst>
          </p:cNvPr>
          <p:cNvSpPr txBox="1"/>
          <p:nvPr/>
        </p:nvSpPr>
        <p:spPr>
          <a:xfrm>
            <a:off x="8639104" y="3270271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en.wikipedia.org/wiki/Merriam-Webster_Online_Diction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6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B1CB-8FF1-4EE6-804A-5D6657F8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/>
              <a:t>Evaluate Information Critically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2DB8-F0A9-44EA-8968-7BD5B981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Barriers</a:t>
            </a:r>
          </a:p>
          <a:p>
            <a:pPr lvl="1"/>
            <a:r>
              <a:rPr lang="en-US" sz="1800" spc="-5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Comprehension skills</a:t>
            </a:r>
          </a:p>
          <a:p>
            <a:pPr lvl="1"/>
            <a:r>
              <a:rPr lang="en-US" sz="1800" spc="-5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Analyzing text</a:t>
            </a:r>
          </a:p>
          <a:p>
            <a:pPr lvl="1"/>
            <a:r>
              <a:rPr lang="en-US" sz="1800" spc="-5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Difficulty sustaining effort</a:t>
            </a:r>
          </a:p>
          <a:p>
            <a:r>
              <a:rPr lang="en-US" sz="2200" spc="-5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</a:p>
          <a:p>
            <a:pPr lvl="1"/>
            <a:r>
              <a:rPr lang="en-US" sz="1800" spc="-5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Create guides for students to self assess (such as getting started and assess my work</a:t>
            </a:r>
          </a:p>
          <a:p>
            <a:pPr lvl="1"/>
            <a:r>
              <a:rPr lang="en-US" sz="1800" spc="-5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Support decoding of text (acronyms)</a:t>
            </a:r>
          </a:p>
          <a:p>
            <a:pPr lvl="1"/>
            <a:r>
              <a:rPr lang="en-US" sz="1800" spc="-5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Unlock background knowledge to create intrinsic motivation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0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D555F4-077F-48FD-92E5-1EB0B87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743" y="1068757"/>
            <a:ext cx="5379457" cy="14167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Technology Application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06D2-EECF-4C71-AE0B-218808AD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Google forms </a:t>
            </a:r>
          </a:p>
          <a:p>
            <a:r>
              <a:rPr lang="en-US" dirty="0"/>
              <a:t>Encyclopedia Britannica</a:t>
            </a:r>
          </a:p>
          <a:p>
            <a:endParaRPr lang="en-US" sz="18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n Icon picture of Google Forms ">
            <a:extLst>
              <a:ext uri="{FF2B5EF4-FFF2-40B4-BE49-F238E27FC236}">
                <a16:creationId xmlns:a16="http://schemas.microsoft.com/office/drawing/2014/main" id="{7BCBE32C-414E-4AAE-9CD8-31E70D8E13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30" r="2" b="2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6" name="Picture 5" descr="An Icon picture of Encyclopedia Britannica">
            <a:extLst>
              <a:ext uri="{FF2B5EF4-FFF2-40B4-BE49-F238E27FC236}">
                <a16:creationId xmlns:a16="http://schemas.microsoft.com/office/drawing/2014/main" id="{A8F8E5F6-D984-4615-A765-3B4BCF43F6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1974" b="18806"/>
          <a:stretch/>
        </p:blipFill>
        <p:spPr>
          <a:xfrm>
            <a:off x="6778286" y="3453833"/>
            <a:ext cx="4579242" cy="2156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AB49AF-98FE-41EA-BCB5-2007534AA755}"/>
              </a:ext>
            </a:extLst>
          </p:cNvPr>
          <p:cNvSpPr txBox="1"/>
          <p:nvPr/>
        </p:nvSpPr>
        <p:spPr>
          <a:xfrm>
            <a:off x="9020030" y="5732615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en.wikipedia.org/wiki/Encyclop%C3%A6dia_Britannica,_Inc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8AE81-AAF8-4DAF-9FB1-A6CC04768E04}"/>
              </a:ext>
            </a:extLst>
          </p:cNvPr>
          <p:cNvSpPr txBox="1"/>
          <p:nvPr/>
        </p:nvSpPr>
        <p:spPr>
          <a:xfrm>
            <a:off x="8872846" y="3115651"/>
            <a:ext cx="24929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://www.edgaged.net/2015/11/google-forms-has-new-look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47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763</Words>
  <Application>Microsoft Office PowerPoint</Application>
  <PresentationFormat>Widescreen</PresentationFormat>
  <Paragraphs>116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Helvetica</vt:lpstr>
      <vt:lpstr>robotoregular</vt:lpstr>
      <vt:lpstr>Organic</vt:lpstr>
      <vt:lpstr>Universal Design for Learning and Information Literacy Instruction</vt:lpstr>
      <vt:lpstr>Universal Design for Learning (UDL/I)</vt:lpstr>
      <vt:lpstr>Information Literacy</vt:lpstr>
      <vt:lpstr>Determining Information Need</vt:lpstr>
      <vt:lpstr>Technology Application</vt:lpstr>
      <vt:lpstr>Access to Needed Information</vt:lpstr>
      <vt:lpstr>Technology Application</vt:lpstr>
      <vt:lpstr>Evaluate Information Critically</vt:lpstr>
      <vt:lpstr>Technology Application</vt:lpstr>
      <vt:lpstr>Use Information Effectively</vt:lpstr>
      <vt:lpstr>Technology Application</vt:lpstr>
      <vt:lpstr>Use Information Ethically</vt:lpstr>
      <vt:lpstr>Technology Application</vt:lpstr>
      <vt:lpstr>Traditional vs. UDL Lesson Plan</vt:lpstr>
      <vt:lpstr>Departing Thought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for Learning and Information Literacy Instruction</dc:title>
  <dc:creator>Gigi M.</dc:creator>
  <cp:lastModifiedBy>Janet Lee</cp:lastModifiedBy>
  <cp:revision>2</cp:revision>
  <dcterms:created xsi:type="dcterms:W3CDTF">2020-09-13T21:08:43Z</dcterms:created>
  <dcterms:modified xsi:type="dcterms:W3CDTF">2020-09-14T16:12:58Z</dcterms:modified>
</cp:coreProperties>
</file>