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5" r:id="rId3"/>
    <p:sldId id="268" r:id="rId4"/>
    <p:sldId id="271" r:id="rId5"/>
    <p:sldId id="277" r:id="rId6"/>
    <p:sldId id="275" r:id="rId7"/>
    <p:sldId id="276" r:id="rId8"/>
    <p:sldId id="278"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A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9815" autoAdjust="0"/>
  </p:normalViewPr>
  <p:slideViewPr>
    <p:cSldViewPr snapToGrid="0">
      <p:cViewPr varScale="1">
        <p:scale>
          <a:sx n="47" d="100"/>
          <a:sy n="47" d="100"/>
        </p:scale>
        <p:origin x="1380" y="48"/>
      </p:cViewPr>
      <p:guideLst/>
    </p:cSldViewPr>
  </p:slideViewPr>
  <p:notesTextViewPr>
    <p:cViewPr>
      <p:scale>
        <a:sx n="1" d="1"/>
        <a:sy n="1" d="1"/>
      </p:scale>
      <p:origin x="0" y="0"/>
    </p:cViewPr>
  </p:notesTextViewPr>
  <p:notesViewPr>
    <p:cSldViewPr snapToGrid="0">
      <p:cViewPr varScale="1">
        <p:scale>
          <a:sx n="99" d="100"/>
          <a:sy n="99" d="100"/>
        </p:scale>
        <p:origin x="357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22DF205-EAA0-4A2A-9CF6-5D86F1A657E0}" type="datetimeFigureOut">
              <a:rPr lang="en-US" smtClean="0"/>
              <a:t>4/30/2017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9A57DDB-E24E-4D2C-9E7B-F55A8C78FC7A}" type="slidenum">
              <a:rPr lang="en-US" smtClean="0"/>
              <a:t>‹#›</a:t>
            </a:fld>
            <a:endParaRPr lang="en-US"/>
          </a:p>
        </p:txBody>
      </p:sp>
    </p:spTree>
    <p:extLst>
      <p:ext uri="{BB962C8B-B14F-4D97-AF65-F5344CB8AC3E}">
        <p14:creationId xmlns:p14="http://schemas.microsoft.com/office/powerpoint/2010/main" val="135997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D51311-F265-4C4B-88F1-87671B6D9380}" type="datetimeFigureOut">
              <a:rPr lang="en-GB" smtClean="0"/>
              <a:t>2017-04-30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5816A5-A100-4B0A-9AB1-2F9330BC094A}" type="slidenum">
              <a:rPr lang="en-GB" smtClean="0"/>
              <a:t>‹#›</a:t>
            </a:fld>
            <a:endParaRPr lang="en-GB"/>
          </a:p>
        </p:txBody>
      </p:sp>
    </p:spTree>
    <p:extLst>
      <p:ext uri="{BB962C8B-B14F-4D97-AF65-F5344CB8AC3E}">
        <p14:creationId xmlns:p14="http://schemas.microsoft.com/office/powerpoint/2010/main" val="3253407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5816A5-A100-4B0A-9AB1-2F9330BC094A}" type="slidenum">
              <a:rPr lang="en-GB" smtClean="0"/>
              <a:t>1</a:t>
            </a:fld>
            <a:endParaRPr lang="en-GB"/>
          </a:p>
        </p:txBody>
      </p:sp>
    </p:spTree>
    <p:extLst>
      <p:ext uri="{BB962C8B-B14F-4D97-AF65-F5344CB8AC3E}">
        <p14:creationId xmlns:p14="http://schemas.microsoft.com/office/powerpoint/2010/main" val="3953076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Offer some background on how the roles of libraries are changing – this will help explain the different dimensions of how libraries and open licensing interact.</a:t>
            </a:r>
          </a:p>
          <a:p>
            <a:endParaRPr lang="en-GB" dirty="0"/>
          </a:p>
          <a:p>
            <a:r>
              <a:rPr lang="en-GB" dirty="0"/>
              <a:t>LICENSEES – as far back as 2006, libraries in the US for example were already acquiring 70% of their content via licence – i.e. online or in digital formats. This has upended the acquisition model, and introduced the situation where exceptions and limitations to copyright granted by law can be overridden by contract terms. This was the case in over 90% of licences signed by the British Library back in 2010. </a:t>
            </a:r>
          </a:p>
          <a:p>
            <a:endParaRPr lang="en-GB" dirty="0"/>
          </a:p>
          <a:p>
            <a:r>
              <a:rPr lang="en-GB" dirty="0"/>
              <a:t>PUBLISHERS – many libraries are also publishers, both of guides and learning tools, but also of scholarly texts. Library websites are clearly also copyrightable.</a:t>
            </a:r>
          </a:p>
          <a:p>
            <a:endParaRPr lang="en-GB" dirty="0"/>
          </a:p>
          <a:p>
            <a:r>
              <a:rPr lang="en-GB" dirty="0"/>
              <a:t>ARCHIVES – libraries have always played an important preservation role. From national libraries, who often have a legal responsibility to build a collection that reflects the life of the nation to local libraries who work to collect and promote local history, we are often the holders of large stores of works that are effectively owned.</a:t>
            </a:r>
          </a:p>
          <a:p>
            <a:endParaRPr lang="en-GB" dirty="0"/>
          </a:p>
          <a:p>
            <a:r>
              <a:rPr lang="en-GB" dirty="0"/>
              <a:t>ACTIVISTS – do not be fooled by the stereotype of the quiet librarian! With an understanding of the importance of information access, slow and creation, libraries are often key voices for openness, both within institutions and more publicly.</a:t>
            </a:r>
          </a:p>
          <a:p>
            <a:endParaRPr lang="en-GB" dirty="0"/>
          </a:p>
          <a:p>
            <a:r>
              <a:rPr lang="en-GB" dirty="0"/>
              <a:t>MAKERSPACES – libraries have been active in encouraging information users to become information producers. They have long worked to support students and researchers in producing work, as well as promoting creative activities in local communities. Increasingly, they are hosting makerspaces, coding clubs and 3D printing workshops. </a:t>
            </a:r>
          </a:p>
          <a:p>
            <a:endParaRPr lang="en-GB" dirty="0"/>
          </a:p>
          <a:p>
            <a:r>
              <a:rPr lang="en-GB" dirty="0"/>
              <a:t>CONTENT MANAGERS – the library and information profession has long focused on how best to manage knowledge in order to make it useful. With techniques such as text and data mining, as well as research collaboration, including across borders, growing in importance, the need for good information management is only growing stronger. Libraries have much to offer here. </a:t>
            </a:r>
          </a:p>
        </p:txBody>
      </p:sp>
      <p:sp>
        <p:nvSpPr>
          <p:cNvPr id="4" name="Slide Number Placeholder 3"/>
          <p:cNvSpPr>
            <a:spLocks noGrp="1"/>
          </p:cNvSpPr>
          <p:nvPr>
            <p:ph type="sldNum" sz="quarter" idx="10"/>
          </p:nvPr>
        </p:nvSpPr>
        <p:spPr/>
        <p:txBody>
          <a:bodyPr/>
          <a:lstStyle/>
          <a:p>
            <a:fld id="{975816A5-A100-4B0A-9AB1-2F9330BC094A}" type="slidenum">
              <a:rPr lang="en-GB" smtClean="0"/>
              <a:t>2</a:t>
            </a:fld>
            <a:endParaRPr lang="en-GB"/>
          </a:p>
        </p:txBody>
      </p:sp>
    </p:spTree>
    <p:extLst>
      <p:ext uri="{BB962C8B-B14F-4D97-AF65-F5344CB8AC3E}">
        <p14:creationId xmlns:p14="http://schemas.microsoft.com/office/powerpoint/2010/main" val="1270812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you can imagine from the previous slide, there are many ways in which the work of libraries can involve dealing with, or promoting the use of, CC and open licences. As IFLA, we are keen to look more at what is going on, and what more could happen. In short, what is working, what isn’t, and what more can we do.</a:t>
            </a:r>
          </a:p>
          <a:p>
            <a:endParaRPr lang="en-GB" dirty="0"/>
          </a:p>
          <a:p>
            <a:r>
              <a:rPr lang="en-GB" dirty="0"/>
              <a:t>The rest of this presentation offers a few case studies, but we would welcome any further views. </a:t>
            </a:r>
          </a:p>
        </p:txBody>
      </p:sp>
      <p:sp>
        <p:nvSpPr>
          <p:cNvPr id="4" name="Slide Number Placeholder 3"/>
          <p:cNvSpPr>
            <a:spLocks noGrp="1"/>
          </p:cNvSpPr>
          <p:nvPr>
            <p:ph type="sldNum" sz="quarter" idx="10"/>
          </p:nvPr>
        </p:nvSpPr>
        <p:spPr/>
        <p:txBody>
          <a:bodyPr/>
          <a:lstStyle/>
          <a:p>
            <a:fld id="{975816A5-A100-4B0A-9AB1-2F9330BC094A}" type="slidenum">
              <a:rPr lang="en-GB" smtClean="0"/>
              <a:t>3</a:t>
            </a:fld>
            <a:endParaRPr lang="en-GB"/>
          </a:p>
        </p:txBody>
      </p:sp>
    </p:spTree>
    <p:extLst>
      <p:ext uri="{BB962C8B-B14F-4D97-AF65-F5344CB8AC3E}">
        <p14:creationId xmlns:p14="http://schemas.microsoft.com/office/powerpoint/2010/main" val="3170578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Issues are encountered about the use of more restrictive CC licences in open publishing, such as Springer’s scientific reports: http://www.nature.com/news/researchers-opt-to-limit-uses-of-open-access-publications-1.12384. Researchers will often go for the least permissive licence, despite the consequences for future use of their works. Nonetheless, CC seems to offer a more robust framework for using literature than others, in terms of making it clear what is permissible or not. </a:t>
            </a:r>
          </a:p>
          <a:p>
            <a:endParaRPr lang="en-GB" dirty="0"/>
          </a:p>
          <a:p>
            <a:r>
              <a:rPr lang="en-GB" dirty="0"/>
              <a:t>There are also issues encountered in general about a lack of information – it is difficult to know what the licensing involves in many OA repositories, if there is any information available at all. What more can we do to promote systematic use of the right licensing information?</a:t>
            </a:r>
          </a:p>
        </p:txBody>
      </p:sp>
      <p:sp>
        <p:nvSpPr>
          <p:cNvPr id="4" name="Slide Number Placeholder 3"/>
          <p:cNvSpPr>
            <a:spLocks noGrp="1"/>
          </p:cNvSpPr>
          <p:nvPr>
            <p:ph type="sldNum" sz="quarter" idx="10"/>
          </p:nvPr>
        </p:nvSpPr>
        <p:spPr/>
        <p:txBody>
          <a:bodyPr/>
          <a:lstStyle/>
          <a:p>
            <a:fld id="{975816A5-A100-4B0A-9AB1-2F9330BC094A}" type="slidenum">
              <a:rPr lang="en-GB" smtClean="0"/>
              <a:t>4</a:t>
            </a:fld>
            <a:endParaRPr lang="en-GB"/>
          </a:p>
        </p:txBody>
      </p:sp>
    </p:spTree>
    <p:extLst>
      <p:ext uri="{BB962C8B-B14F-4D97-AF65-F5344CB8AC3E}">
        <p14:creationId xmlns:p14="http://schemas.microsoft.com/office/powerpoint/2010/main" val="3385504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first case study here can be library learning resources – factsheets and guides to students in doing their work. Survey work in California a couple of years ago showed uptake of CC licences in various places, but this was far from consistent in terms of how many materials were clearly marked, and the type of licence used: http://crln.acrl.org/content/75/7/370.full. What more can be done? </a:t>
            </a:r>
          </a:p>
          <a:p>
            <a:endParaRPr lang="en-GB" dirty="0"/>
          </a:p>
          <a:p>
            <a:r>
              <a:rPr lang="en-GB" dirty="0"/>
              <a:t>A second is how libraries are making content openly available – much of this is the work of </a:t>
            </a:r>
            <a:r>
              <a:rPr lang="en-GB" dirty="0" err="1"/>
              <a:t>Europeana</a:t>
            </a:r>
            <a:r>
              <a:rPr lang="en-GB" dirty="0"/>
              <a:t> of course! But to take one example, the British Library’s Colonial Copyright Collection was put online in 2013, giving unique access to a collection of photos from the late 19</a:t>
            </a:r>
            <a:r>
              <a:rPr lang="en-GB" baseline="30000" dirty="0"/>
              <a:t>th</a:t>
            </a:r>
            <a:r>
              <a:rPr lang="en-GB" dirty="0"/>
              <a:t> and early 20</a:t>
            </a:r>
            <a:r>
              <a:rPr lang="en-GB" baseline="30000" dirty="0"/>
              <a:t>th</a:t>
            </a:r>
            <a:r>
              <a:rPr lang="en-GB" dirty="0"/>
              <a:t> century https://openglam.org/2013/07/01/canada-through-a-lens-the-british-library-colonial-copyright-collection/. </a:t>
            </a:r>
          </a:p>
          <a:p>
            <a:endParaRPr lang="en-GB" dirty="0"/>
          </a:p>
        </p:txBody>
      </p:sp>
      <p:sp>
        <p:nvSpPr>
          <p:cNvPr id="4" name="Slide Number Placeholder 3"/>
          <p:cNvSpPr>
            <a:spLocks noGrp="1"/>
          </p:cNvSpPr>
          <p:nvPr>
            <p:ph type="sldNum" sz="quarter" idx="10"/>
          </p:nvPr>
        </p:nvSpPr>
        <p:spPr/>
        <p:txBody>
          <a:bodyPr/>
          <a:lstStyle/>
          <a:p>
            <a:fld id="{975816A5-A100-4B0A-9AB1-2F9330BC094A}" type="slidenum">
              <a:rPr lang="en-GB" smtClean="0"/>
              <a:t>5</a:t>
            </a:fld>
            <a:endParaRPr lang="en-GB"/>
          </a:p>
        </p:txBody>
      </p:sp>
    </p:spTree>
    <p:extLst>
      <p:ext uri="{BB962C8B-B14F-4D97-AF65-F5344CB8AC3E}">
        <p14:creationId xmlns:p14="http://schemas.microsoft.com/office/powerpoint/2010/main" val="490519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Libraries are clearly active in copyright discussions around the world, often taking a leading role in pushing for more exceptions and limitations in the EU, at WIPO and elsewhere. </a:t>
            </a:r>
          </a:p>
          <a:p>
            <a:endParaRPr lang="en-GB" dirty="0"/>
          </a:p>
          <a:p>
            <a:r>
              <a:rPr lang="en-GB" dirty="0"/>
              <a:t>There are also examples of situations where libraries have been at the heart of efforts to promote not only open data, but then broader open licensing policies. At the World Bank, the libraries were active internally in pushing for change. We have welcomed WIPO’s adoption of CC licences as well, and would encourage all public interest institutions to make their works available under open licences. </a:t>
            </a:r>
          </a:p>
        </p:txBody>
      </p:sp>
      <p:sp>
        <p:nvSpPr>
          <p:cNvPr id="4" name="Slide Number Placeholder 3"/>
          <p:cNvSpPr>
            <a:spLocks noGrp="1"/>
          </p:cNvSpPr>
          <p:nvPr>
            <p:ph type="sldNum" sz="quarter" idx="10"/>
          </p:nvPr>
        </p:nvSpPr>
        <p:spPr/>
        <p:txBody>
          <a:bodyPr/>
          <a:lstStyle/>
          <a:p>
            <a:fld id="{975816A5-A100-4B0A-9AB1-2F9330BC094A}" type="slidenum">
              <a:rPr lang="en-GB" smtClean="0"/>
              <a:t>6</a:t>
            </a:fld>
            <a:endParaRPr lang="en-GB"/>
          </a:p>
        </p:txBody>
      </p:sp>
    </p:spTree>
    <p:extLst>
      <p:ext uri="{BB962C8B-B14F-4D97-AF65-F5344CB8AC3E}">
        <p14:creationId xmlns:p14="http://schemas.microsoft.com/office/powerpoint/2010/main" val="1124877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Libraries have a major role in advising researchers on what to do with their works in order to maximise their impact. There are various guides out there, produced by offices of scholarly communications which set out the options. CC’s Certificate programme in particular provides an option that is currently being tested in US libraries.</a:t>
            </a:r>
          </a:p>
          <a:p>
            <a:endParaRPr lang="en-GB" dirty="0"/>
          </a:p>
          <a:p>
            <a:r>
              <a:rPr lang="en-GB" dirty="0"/>
              <a:t>CC also offers a means of building co-created community archives, which can cover anything from local history to current experiences and creativity. CC offers a tool for doing this, and giving a certain measure of certainty, even if no-warranty provisions mean that a CC licence cannot be a complete guarantee of what can or cannot be done with a work. </a:t>
            </a:r>
          </a:p>
          <a:p>
            <a:endParaRPr lang="en-GB" dirty="0"/>
          </a:p>
          <a:p>
            <a:endParaRPr lang="en-GB" dirty="0"/>
          </a:p>
        </p:txBody>
      </p:sp>
      <p:sp>
        <p:nvSpPr>
          <p:cNvPr id="4" name="Slide Number Placeholder 3"/>
          <p:cNvSpPr>
            <a:spLocks noGrp="1"/>
          </p:cNvSpPr>
          <p:nvPr>
            <p:ph type="sldNum" sz="quarter" idx="10"/>
          </p:nvPr>
        </p:nvSpPr>
        <p:spPr/>
        <p:txBody>
          <a:bodyPr/>
          <a:lstStyle/>
          <a:p>
            <a:fld id="{975816A5-A100-4B0A-9AB1-2F9330BC094A}" type="slidenum">
              <a:rPr lang="en-GB" smtClean="0"/>
              <a:t>7</a:t>
            </a:fld>
            <a:endParaRPr lang="en-GB"/>
          </a:p>
        </p:txBody>
      </p:sp>
    </p:spTree>
    <p:extLst>
      <p:ext uri="{BB962C8B-B14F-4D97-AF65-F5344CB8AC3E}">
        <p14:creationId xmlns:p14="http://schemas.microsoft.com/office/powerpoint/2010/main" val="4043427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See http://www.islandora.com/! </a:t>
            </a:r>
          </a:p>
        </p:txBody>
      </p:sp>
      <p:sp>
        <p:nvSpPr>
          <p:cNvPr id="4" name="Slide Number Placeholder 3"/>
          <p:cNvSpPr>
            <a:spLocks noGrp="1"/>
          </p:cNvSpPr>
          <p:nvPr>
            <p:ph type="sldNum" sz="quarter" idx="10"/>
          </p:nvPr>
        </p:nvSpPr>
        <p:spPr/>
        <p:txBody>
          <a:bodyPr/>
          <a:lstStyle/>
          <a:p>
            <a:fld id="{975816A5-A100-4B0A-9AB1-2F9330BC094A}" type="slidenum">
              <a:rPr lang="en-GB" smtClean="0"/>
              <a:t>8</a:t>
            </a:fld>
            <a:endParaRPr lang="en-GB"/>
          </a:p>
        </p:txBody>
      </p:sp>
    </p:spTree>
    <p:extLst>
      <p:ext uri="{BB962C8B-B14F-4D97-AF65-F5344CB8AC3E}">
        <p14:creationId xmlns:p14="http://schemas.microsoft.com/office/powerpoint/2010/main" val="34879086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15322" y="2454441"/>
            <a:ext cx="7252678" cy="1055522"/>
          </a:xfrm>
        </p:spPr>
        <p:txBody>
          <a:bodyPr anchor="b">
            <a:noAutofit/>
          </a:bodyPr>
          <a:lstStyle>
            <a:lvl1pPr algn="l">
              <a:defRPr sz="4000" b="1" baseline="0">
                <a:solidFill>
                  <a:srgbClr val="004A2C"/>
                </a:solidFill>
              </a:defRPr>
            </a:lvl1pPr>
          </a:lstStyle>
          <a:p>
            <a:r>
              <a:rPr lang="en-US" dirty="0"/>
              <a:t>PRESENTATION TITLE (ALL TEXT BOLD&amp;CAPS)</a:t>
            </a:r>
          </a:p>
        </p:txBody>
      </p:sp>
      <p:sp>
        <p:nvSpPr>
          <p:cNvPr id="3" name="Subtitle 2"/>
          <p:cNvSpPr>
            <a:spLocks noGrp="1"/>
          </p:cNvSpPr>
          <p:nvPr>
            <p:ph type="subTitle" idx="1" hasCustomPrompt="1"/>
          </p:nvPr>
        </p:nvSpPr>
        <p:spPr>
          <a:xfrm>
            <a:off x="3415322" y="3602038"/>
            <a:ext cx="7252677" cy="501222"/>
          </a:xfrm>
          <a:solidFill>
            <a:schemeClr val="bg1">
              <a:lumMod val="95000"/>
            </a:schemeClr>
          </a:solidFill>
        </p:spPr>
        <p:txBody>
          <a:bodyPr/>
          <a:lstStyle>
            <a:lvl1pPr marL="0" marR="0" indent="0" algn="l" defTabSz="914400" rtl="0" eaLnBrk="1" fontAlgn="auto" latinLnBrk="0" hangingPunct="1">
              <a:lnSpc>
                <a:spcPct val="100000"/>
              </a:lnSpc>
              <a:spcBef>
                <a:spcPts val="0"/>
              </a:spcBef>
              <a:spcAft>
                <a:spcPts val="0"/>
              </a:spcAft>
              <a:buClrTx/>
              <a:buSzTx/>
              <a:buFontTx/>
              <a:buNone/>
              <a:tabLst/>
              <a:defRPr sz="2400" b="0" baseline="0">
                <a:solidFill>
                  <a:srgbClr val="004A2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defRPr/>
            </a:pPr>
            <a:r>
              <a:rPr lang="en-US" sz="1400" dirty="0">
                <a:solidFill>
                  <a:srgbClr val="00512F"/>
                </a:solidFill>
                <a:latin typeface="Century Gothic" panose="020B0502020202020204" pitchFamily="34" charset="0"/>
              </a:rPr>
              <a:t>SUB TITLE</a:t>
            </a:r>
          </a:p>
        </p:txBody>
      </p:sp>
      <p:sp>
        <p:nvSpPr>
          <p:cNvPr id="7" name="Half Frame 6"/>
          <p:cNvSpPr/>
          <p:nvPr userDrawn="1"/>
        </p:nvSpPr>
        <p:spPr>
          <a:xfrm flipH="1" flipV="1">
            <a:off x="10041514" y="4840321"/>
            <a:ext cx="2150486" cy="2017679"/>
          </a:xfrm>
          <a:prstGeom prst="halfFrame">
            <a:avLst>
              <a:gd name="adj1" fmla="val 34683"/>
              <a:gd name="adj2" fmla="val 3516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userDrawn="1"/>
        </p:nvSpPr>
        <p:spPr>
          <a:xfrm>
            <a:off x="0" y="0"/>
            <a:ext cx="2245668" cy="2173776"/>
          </a:xfrm>
          <a:prstGeom prst="halfFrame">
            <a:avLst>
              <a:gd name="adj1" fmla="val 34683"/>
              <a:gd name="adj2" fmla="val 3516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8900" y="2454441"/>
            <a:ext cx="1558796" cy="1648819"/>
          </a:xfrm>
          <a:prstGeom prst="rect">
            <a:avLst/>
          </a:prstGeom>
        </p:spPr>
      </p:pic>
    </p:spTree>
    <p:extLst>
      <p:ext uri="{BB962C8B-B14F-4D97-AF65-F5344CB8AC3E}">
        <p14:creationId xmlns:p14="http://schemas.microsoft.com/office/powerpoint/2010/main" val="164723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6293" y="500062"/>
            <a:ext cx="10515600" cy="1325563"/>
          </a:xfrm>
        </p:spPr>
        <p:txBody>
          <a:bodyPr/>
          <a:lstStyle>
            <a:lvl1pPr>
              <a:defRPr b="1">
                <a:solidFill>
                  <a:srgbClr val="004A2C"/>
                </a:solidFill>
              </a:defRPr>
            </a:lvl1pPr>
          </a:lstStyle>
          <a:p>
            <a:r>
              <a:rPr lang="en-US" dirty="0"/>
              <a:t>Click to edit Master title style</a:t>
            </a:r>
          </a:p>
        </p:txBody>
      </p:sp>
      <p:sp>
        <p:nvSpPr>
          <p:cNvPr id="3" name="Content Placeholder 2"/>
          <p:cNvSpPr>
            <a:spLocks noGrp="1"/>
          </p:cNvSpPr>
          <p:nvPr>
            <p:ph idx="1"/>
          </p:nvPr>
        </p:nvSpPr>
        <p:spPr>
          <a:xfrm>
            <a:off x="496293" y="1868487"/>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Half Frame 6"/>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3787599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Half Frame 6"/>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3807786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Half Frame 7"/>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2313077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Half Frame 9"/>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220849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Half Frame 5"/>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105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Half Frame 4"/>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1263181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rgbClr val="004A2C"/>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Half Frame 7"/>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3533198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1856" y="457200"/>
            <a:ext cx="3932237" cy="1600200"/>
          </a:xfrm>
        </p:spPr>
        <p:txBody>
          <a:bodyPr anchor="b"/>
          <a:lstStyle>
            <a:lvl1pPr>
              <a:defRPr sz="3200" b="1">
                <a:solidFill>
                  <a:srgbClr val="004A2C"/>
                </a:solidFill>
              </a:defRPr>
            </a:lvl1pPr>
          </a:lstStyle>
          <a:p>
            <a:r>
              <a:rPr lang="en-US" dirty="0"/>
              <a:t>Click to edit Master title style</a:t>
            </a:r>
          </a:p>
        </p:txBody>
      </p:sp>
      <p:sp>
        <p:nvSpPr>
          <p:cNvPr id="3" name="Picture Placeholder 2"/>
          <p:cNvSpPr>
            <a:spLocks noGrp="1"/>
          </p:cNvSpPr>
          <p:nvPr>
            <p:ph type="pic" idx="1"/>
          </p:nvPr>
        </p:nvSpPr>
        <p:spPr>
          <a:xfrm>
            <a:off x="4537840" y="457201"/>
            <a:ext cx="6568310"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31856"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Half Frame 7"/>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5382" y="5934075"/>
            <a:ext cx="394313" cy="417085"/>
          </a:xfrm>
          <a:prstGeom prst="rect">
            <a:avLst/>
          </a:prstGeom>
        </p:spPr>
      </p:pic>
    </p:spTree>
    <p:extLst>
      <p:ext uri="{BB962C8B-B14F-4D97-AF65-F5344CB8AC3E}">
        <p14:creationId xmlns:p14="http://schemas.microsoft.com/office/powerpoint/2010/main" val="436607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48180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95300" y="1877682"/>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alf Frame 6"/>
          <p:cNvSpPr/>
          <p:nvPr userDrawn="1"/>
        </p:nvSpPr>
        <p:spPr>
          <a:xfrm flipH="1" flipV="1">
            <a:off x="10883788" y="5462124"/>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userDrawn="1"/>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53248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b="1" kern="1200">
          <a:solidFill>
            <a:srgbClr val="004A2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tephen.Wyber@ifl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Creative Commons at the Library</a:t>
            </a:r>
          </a:p>
        </p:txBody>
      </p:sp>
      <p:sp>
        <p:nvSpPr>
          <p:cNvPr id="3" name="Subtitle 2"/>
          <p:cNvSpPr>
            <a:spLocks noGrp="1"/>
          </p:cNvSpPr>
          <p:nvPr>
            <p:ph type="subTitle" idx="1"/>
          </p:nvPr>
        </p:nvSpPr>
        <p:spPr>
          <a:xfrm>
            <a:off x="3415322" y="3509963"/>
            <a:ext cx="7252677" cy="870968"/>
          </a:xfrm>
        </p:spPr>
        <p:txBody>
          <a:bodyPr>
            <a:normAutofit fontScale="55000" lnSpcReduction="20000"/>
          </a:bodyPr>
          <a:lstStyle/>
          <a:p>
            <a:r>
              <a:rPr lang="en-US" sz="3300" dirty="0"/>
              <a:t>What are we already doing, and what more can we do? </a:t>
            </a:r>
          </a:p>
          <a:p>
            <a:endParaRPr lang="en-US" dirty="0"/>
          </a:p>
          <a:p>
            <a:r>
              <a:rPr lang="en-US" sz="2500" dirty="0"/>
              <a:t>Stephen Wyber, Manager, Policy and Advocacy</a:t>
            </a:r>
          </a:p>
          <a:p>
            <a:r>
              <a:rPr lang="en-US" sz="2500" dirty="0"/>
              <a:t>Victoria Owen, Board Member, IFLA</a:t>
            </a:r>
          </a:p>
          <a:p>
            <a:endParaRPr lang="en-US" dirty="0"/>
          </a:p>
        </p:txBody>
      </p:sp>
    </p:spTree>
    <p:extLst>
      <p:ext uri="{BB962C8B-B14F-4D97-AF65-F5344CB8AC3E}">
        <p14:creationId xmlns:p14="http://schemas.microsoft.com/office/powerpoint/2010/main" val="1146780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Half Frame 10"/>
          <p:cNvSpPr/>
          <p:nvPr/>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itle 6"/>
          <p:cNvSpPr>
            <a:spLocks noGrp="1"/>
          </p:cNvSpPr>
          <p:nvPr>
            <p:ph type="title"/>
          </p:nvPr>
        </p:nvSpPr>
        <p:spPr>
          <a:xfrm>
            <a:off x="839788" y="481159"/>
            <a:ext cx="10515600" cy="1325563"/>
          </a:xfrm>
          <a:solidFill>
            <a:schemeClr val="bg1"/>
          </a:solidFill>
        </p:spPr>
        <p:txBody>
          <a:bodyPr>
            <a:normAutofit/>
          </a:bodyPr>
          <a:lstStyle/>
          <a:p>
            <a:r>
              <a:rPr lang="en-US" sz="6000" b="1" dirty="0">
                <a:solidFill>
                  <a:srgbClr val="00502F"/>
                </a:solidFill>
                <a:latin typeface="Century Gothic" panose="020B0502020202020204" pitchFamily="34" charset="0"/>
              </a:rPr>
              <a:t>Libraries are…</a:t>
            </a:r>
          </a:p>
        </p:txBody>
      </p:sp>
      <p:sp>
        <p:nvSpPr>
          <p:cNvPr id="5" name="Content Placeholder 4"/>
          <p:cNvSpPr>
            <a:spLocks noGrp="1"/>
          </p:cNvSpPr>
          <p:nvPr>
            <p:ph sz="quarter" idx="4"/>
          </p:nvPr>
        </p:nvSpPr>
        <p:spPr>
          <a:xfrm>
            <a:off x="372352" y="2109047"/>
            <a:ext cx="11450471" cy="4482822"/>
          </a:xfrm>
        </p:spPr>
        <p:txBody>
          <a:bodyPr>
            <a:normAutofit fontScale="77500" lnSpcReduction="20000"/>
          </a:bodyPr>
          <a:lstStyle/>
          <a:p>
            <a:pPr marL="0" indent="0" algn="ctr">
              <a:spcBef>
                <a:spcPts val="600"/>
              </a:spcBef>
              <a:spcAft>
                <a:spcPts val="1200"/>
              </a:spcAft>
              <a:buNone/>
            </a:pPr>
            <a:r>
              <a:rPr lang="en-GB" sz="6000" b="1" dirty="0"/>
              <a:t>Licensees</a:t>
            </a:r>
          </a:p>
          <a:p>
            <a:pPr marL="0" indent="0" algn="ctr">
              <a:spcBef>
                <a:spcPts val="600"/>
              </a:spcBef>
              <a:spcAft>
                <a:spcPts val="1200"/>
              </a:spcAft>
              <a:buNone/>
            </a:pPr>
            <a:r>
              <a:rPr lang="en-GB" sz="6000" b="1" dirty="0"/>
              <a:t>Publishers </a:t>
            </a:r>
          </a:p>
          <a:p>
            <a:pPr marL="0" indent="0" algn="ctr">
              <a:spcBef>
                <a:spcPts val="600"/>
              </a:spcBef>
              <a:spcAft>
                <a:spcPts val="1200"/>
              </a:spcAft>
              <a:buNone/>
            </a:pPr>
            <a:r>
              <a:rPr lang="en-GB" sz="6000" b="1" dirty="0"/>
              <a:t>Archives</a:t>
            </a:r>
          </a:p>
          <a:p>
            <a:pPr marL="0" indent="0" algn="ctr">
              <a:spcBef>
                <a:spcPts val="600"/>
              </a:spcBef>
              <a:spcAft>
                <a:spcPts val="1200"/>
              </a:spcAft>
              <a:buNone/>
            </a:pPr>
            <a:r>
              <a:rPr lang="en-GB" sz="6000" b="1" dirty="0"/>
              <a:t>Activists</a:t>
            </a:r>
          </a:p>
          <a:p>
            <a:pPr marL="0" indent="0" algn="ctr">
              <a:spcBef>
                <a:spcPts val="600"/>
              </a:spcBef>
              <a:spcAft>
                <a:spcPts val="1200"/>
              </a:spcAft>
              <a:buNone/>
            </a:pPr>
            <a:r>
              <a:rPr lang="en-GB" sz="6000" b="1" dirty="0"/>
              <a:t>Makerspaces</a:t>
            </a:r>
          </a:p>
          <a:p>
            <a:pPr marL="0" indent="0" algn="ctr">
              <a:spcBef>
                <a:spcPts val="600"/>
              </a:spcBef>
              <a:spcAft>
                <a:spcPts val="1200"/>
              </a:spcAft>
              <a:buNone/>
            </a:pPr>
            <a:r>
              <a:rPr lang="en-GB" sz="6000" b="1" dirty="0"/>
              <a:t>Content Managers</a:t>
            </a:r>
          </a:p>
        </p:txBody>
      </p:sp>
      <p:sp>
        <p:nvSpPr>
          <p:cNvPr id="16" name="Half Frame 15"/>
          <p:cNvSpPr/>
          <p:nvPr/>
        </p:nvSpPr>
        <p:spPr>
          <a:xfrm flipH="1" flipV="1">
            <a:off x="10883788" y="546374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07208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Half Frame 10"/>
          <p:cNvSpPr/>
          <p:nvPr/>
        </p:nvSpPr>
        <p:spPr>
          <a:xfrm>
            <a:off x="0" y="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p:cNvSpPr/>
          <p:nvPr/>
        </p:nvSpPr>
        <p:spPr>
          <a:xfrm flipH="1" flipV="1">
            <a:off x="10883788" y="5463740"/>
            <a:ext cx="1308212" cy="1395876"/>
          </a:xfrm>
          <a:prstGeom prst="halfFrame">
            <a:avLst>
              <a:gd name="adj1" fmla="val 34683"/>
              <a:gd name="adj2" fmla="val 35168"/>
            </a:avLst>
          </a:prstGeom>
          <a:solidFill>
            <a:srgbClr val="0051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itle 6"/>
          <p:cNvSpPr>
            <a:spLocks noGrp="1"/>
          </p:cNvSpPr>
          <p:nvPr>
            <p:ph type="title"/>
          </p:nvPr>
        </p:nvSpPr>
        <p:spPr>
          <a:xfrm>
            <a:off x="1023582" y="1506380"/>
            <a:ext cx="10758474" cy="3707065"/>
          </a:xfrm>
          <a:solidFill>
            <a:schemeClr val="bg1"/>
          </a:solidFill>
        </p:spPr>
        <p:txBody>
          <a:bodyPr>
            <a:normAutofit fontScale="90000"/>
          </a:bodyPr>
          <a:lstStyle/>
          <a:p>
            <a:pPr>
              <a:lnSpc>
                <a:spcPct val="150000"/>
              </a:lnSpc>
              <a:spcAft>
                <a:spcPts val="1800"/>
              </a:spcAft>
            </a:pPr>
            <a:r>
              <a:rPr lang="en-US" sz="7200" b="1" dirty="0">
                <a:solidFill>
                  <a:srgbClr val="00502F"/>
                </a:solidFill>
                <a:latin typeface="Century Gothic" panose="020B0502020202020204" pitchFamily="34" charset="0"/>
              </a:rPr>
              <a:t>What works?</a:t>
            </a:r>
            <a:br>
              <a:rPr lang="en-US" sz="7200" b="1" dirty="0">
                <a:solidFill>
                  <a:srgbClr val="00502F"/>
                </a:solidFill>
                <a:latin typeface="Century Gothic" panose="020B0502020202020204" pitchFamily="34" charset="0"/>
              </a:rPr>
            </a:br>
            <a:r>
              <a:rPr lang="en-US" sz="7200" b="1" dirty="0">
                <a:solidFill>
                  <a:srgbClr val="00502F"/>
                </a:solidFill>
                <a:latin typeface="Century Gothic" panose="020B0502020202020204" pitchFamily="34" charset="0"/>
              </a:rPr>
              <a:t>What doesn’t?</a:t>
            </a:r>
            <a:br>
              <a:rPr lang="en-US" sz="7200" b="1" dirty="0">
                <a:solidFill>
                  <a:srgbClr val="00502F"/>
                </a:solidFill>
                <a:latin typeface="Century Gothic" panose="020B0502020202020204" pitchFamily="34" charset="0"/>
              </a:rPr>
            </a:br>
            <a:r>
              <a:rPr lang="en-US" sz="7200" b="1" dirty="0">
                <a:solidFill>
                  <a:srgbClr val="00502F"/>
                </a:solidFill>
                <a:latin typeface="Century Gothic" panose="020B0502020202020204" pitchFamily="34" charset="0"/>
              </a:rPr>
              <a:t>What more can we do?</a:t>
            </a:r>
            <a:endParaRPr lang="en-US" sz="5400" b="1" i="1" dirty="0">
              <a:solidFill>
                <a:srgbClr val="00502F"/>
              </a:solidFill>
              <a:latin typeface="Century Gothic" panose="020B0502020202020204" pitchFamily="34" charset="0"/>
            </a:endParaRPr>
          </a:p>
        </p:txBody>
      </p:sp>
    </p:spTree>
    <p:extLst>
      <p:ext uri="{BB962C8B-B14F-4D97-AF65-F5344CB8AC3E}">
        <p14:creationId xmlns:p14="http://schemas.microsoft.com/office/powerpoint/2010/main" val="1030068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090" y="1153147"/>
            <a:ext cx="7035421" cy="1151316"/>
          </a:xfrm>
        </p:spPr>
        <p:txBody>
          <a:bodyPr>
            <a:normAutofit fontScale="90000"/>
          </a:bodyPr>
          <a:lstStyle/>
          <a:p>
            <a:pPr>
              <a:lnSpc>
                <a:spcPct val="114000"/>
              </a:lnSpc>
            </a:pPr>
            <a:r>
              <a:rPr lang="en-GB" sz="3100" dirty="0"/>
              <a:t>Libraries, Creative Commons, and</a:t>
            </a:r>
            <a:br>
              <a:rPr lang="en-GB" sz="4800" dirty="0"/>
            </a:br>
            <a:r>
              <a:rPr lang="en-GB" sz="6000" dirty="0"/>
              <a:t>Third Party Content</a:t>
            </a:r>
            <a:br>
              <a:rPr lang="en-GB" sz="3600" dirty="0"/>
            </a:br>
            <a:endParaRPr lang="en-GB" sz="3600" i="1" dirty="0"/>
          </a:p>
        </p:txBody>
      </p:sp>
      <p:sp>
        <p:nvSpPr>
          <p:cNvPr id="3" name="TextBox 2"/>
          <p:cNvSpPr txBox="1"/>
          <p:nvPr/>
        </p:nvSpPr>
        <p:spPr>
          <a:xfrm>
            <a:off x="597090" y="2900874"/>
            <a:ext cx="7035421" cy="3370153"/>
          </a:xfrm>
          <a:prstGeom prst="rect">
            <a:avLst/>
          </a:prstGeom>
          <a:noFill/>
        </p:spPr>
        <p:txBody>
          <a:bodyPr wrap="square" rtlCol="0">
            <a:spAutoFit/>
          </a:bodyPr>
          <a:lstStyle/>
          <a:p>
            <a:pPr>
              <a:spcAft>
                <a:spcPts val="1800"/>
              </a:spcAft>
            </a:pPr>
            <a:r>
              <a:rPr lang="en-GB" sz="4400" dirty="0"/>
              <a:t>The drive for Open</a:t>
            </a:r>
          </a:p>
          <a:p>
            <a:pPr>
              <a:spcBef>
                <a:spcPts val="1800"/>
              </a:spcBef>
              <a:spcAft>
                <a:spcPts val="1800"/>
              </a:spcAft>
            </a:pPr>
            <a:r>
              <a:rPr lang="en-GB" sz="4400" dirty="0"/>
              <a:t>How does it work in practice?</a:t>
            </a:r>
          </a:p>
          <a:p>
            <a:pPr>
              <a:spcAft>
                <a:spcPts val="1800"/>
              </a:spcAft>
            </a:pPr>
            <a:endParaRPr lang="en-GB" sz="3600" dirty="0"/>
          </a:p>
        </p:txBody>
      </p:sp>
      <p:pic>
        <p:nvPicPr>
          <p:cNvPr id="2050" name="Picture 2" descr="https://upload.wikimedia.org/wikipedia/commons/thumb/2/2b/Radcliffe_Camera%2C_Oxford_-_Oct_2006.jpg/800px-Radcliffe_Camera%2C_Oxford_-_Oct_200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9917" y="0"/>
            <a:ext cx="4672084" cy="68674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2012" y="6119336"/>
            <a:ext cx="7185546" cy="738664"/>
          </a:xfrm>
          <a:prstGeom prst="rect">
            <a:avLst/>
          </a:prstGeom>
          <a:noFill/>
        </p:spPr>
        <p:txBody>
          <a:bodyPr wrap="square" rtlCol="0">
            <a:spAutoFit/>
          </a:bodyPr>
          <a:lstStyle/>
          <a:p>
            <a:pPr algn="r"/>
            <a:r>
              <a:rPr lang="en-GB" sz="1400" dirty="0"/>
              <a:t>Copyright: </a:t>
            </a:r>
            <a:r>
              <a:rPr lang="en-GB" sz="1400" dirty="0" err="1"/>
              <a:t>Diliff</a:t>
            </a:r>
            <a:r>
              <a:rPr lang="en-GB" sz="1400" dirty="0"/>
              <a:t> (CC-BY 2.5), https://en.wikipedia.org/wiki/Bodleian_Library#/media/File:Radcliffe_Camera,_Oxford_-_Oct_2006.jpg</a:t>
            </a:r>
          </a:p>
        </p:txBody>
      </p:sp>
    </p:spTree>
    <p:extLst>
      <p:ext uri="{BB962C8B-B14F-4D97-AF65-F5344CB8AC3E}">
        <p14:creationId xmlns:p14="http://schemas.microsoft.com/office/powerpoint/2010/main" val="3872176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8352" y="1201962"/>
            <a:ext cx="7738281" cy="1151316"/>
          </a:xfrm>
        </p:spPr>
        <p:txBody>
          <a:bodyPr>
            <a:normAutofit fontScale="90000"/>
          </a:bodyPr>
          <a:lstStyle/>
          <a:p>
            <a:pPr>
              <a:lnSpc>
                <a:spcPct val="114000"/>
              </a:lnSpc>
            </a:pPr>
            <a:r>
              <a:rPr lang="en-GB" sz="3100" dirty="0"/>
              <a:t>Libraries, Creative Commons, and</a:t>
            </a:r>
            <a:br>
              <a:rPr lang="en-GB" sz="4800" dirty="0"/>
            </a:br>
            <a:r>
              <a:rPr lang="en-GB" sz="6700" dirty="0"/>
              <a:t>Proprietary Content</a:t>
            </a:r>
            <a:br>
              <a:rPr lang="en-GB" sz="3600" dirty="0"/>
            </a:br>
            <a:endParaRPr lang="en-GB" sz="3600" i="1" dirty="0"/>
          </a:p>
        </p:txBody>
      </p:sp>
      <p:sp>
        <p:nvSpPr>
          <p:cNvPr id="4" name="TextBox 3"/>
          <p:cNvSpPr txBox="1"/>
          <p:nvPr/>
        </p:nvSpPr>
        <p:spPr>
          <a:xfrm>
            <a:off x="4681182" y="2803556"/>
            <a:ext cx="6100549" cy="3077766"/>
          </a:xfrm>
          <a:prstGeom prst="rect">
            <a:avLst/>
          </a:prstGeom>
          <a:noFill/>
        </p:spPr>
        <p:txBody>
          <a:bodyPr wrap="square" rtlCol="0">
            <a:spAutoFit/>
          </a:bodyPr>
          <a:lstStyle/>
          <a:p>
            <a:r>
              <a:rPr lang="en-GB" sz="4400" dirty="0"/>
              <a:t>Library learning resources</a:t>
            </a:r>
          </a:p>
          <a:p>
            <a:endParaRPr lang="en-GB" sz="4400" dirty="0"/>
          </a:p>
          <a:p>
            <a:r>
              <a:rPr lang="en-GB" sz="4400" dirty="0"/>
              <a:t>Open GLAM</a:t>
            </a:r>
          </a:p>
          <a:p>
            <a:endParaRPr lang="en-GB" dirty="0"/>
          </a:p>
        </p:txBody>
      </p:sp>
      <p:pic>
        <p:nvPicPr>
          <p:cNvPr id="3074" name="Picture 2" descr="Fran Morris, 2nd Force Support Squadron library director, reaches for a book at the library on Barksdale Air Force Base, La., July 17, 2013. The library's book selection ranges from novels to college test study guides for Barksdale Airmen and their families. (U.S. Air Force photo/Airman 1st Class Benjamin Gonsier)&#10;"/>
          <p:cNvPicPr>
            <a:picLocks noChangeAspect="1" noChangeArrowheads="1"/>
          </p:cNvPicPr>
          <p:nvPr/>
        </p:nvPicPr>
        <p:blipFill rotWithShape="1">
          <a:blip r:embed="rId3">
            <a:extLst>
              <a:ext uri="{28A0092B-C50C-407E-A947-70E740481C1C}">
                <a14:useLocalDpi xmlns:a14="http://schemas.microsoft.com/office/drawing/2010/main" val="0"/>
              </a:ext>
            </a:extLst>
          </a:blip>
          <a:srcRect l="26546" t="-874" r="19534" b="874"/>
          <a:stretch/>
        </p:blipFill>
        <p:spPr bwMode="auto">
          <a:xfrm>
            <a:off x="0" y="-117214"/>
            <a:ext cx="4394579" cy="697521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58352" y="6331600"/>
            <a:ext cx="5718412" cy="461665"/>
          </a:xfrm>
          <a:prstGeom prst="rect">
            <a:avLst/>
          </a:prstGeom>
          <a:noFill/>
        </p:spPr>
        <p:txBody>
          <a:bodyPr wrap="square" rtlCol="0">
            <a:spAutoFit/>
          </a:bodyPr>
          <a:lstStyle/>
          <a:p>
            <a:r>
              <a:rPr lang="en-GB" sz="1200" dirty="0"/>
              <a:t>© US Air Force, http://www.barksdale.af.mil/News/Article-Display/Article/635301/barksdale-library-study-haven-for-airmen/</a:t>
            </a:r>
          </a:p>
        </p:txBody>
      </p:sp>
    </p:spTree>
    <p:extLst>
      <p:ext uri="{BB962C8B-B14F-4D97-AF65-F5344CB8AC3E}">
        <p14:creationId xmlns:p14="http://schemas.microsoft.com/office/powerpoint/2010/main" val="338589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501" y="1485764"/>
            <a:ext cx="5841242" cy="1151316"/>
          </a:xfrm>
        </p:spPr>
        <p:txBody>
          <a:bodyPr>
            <a:normAutofit fontScale="90000"/>
          </a:bodyPr>
          <a:lstStyle/>
          <a:p>
            <a:pPr>
              <a:lnSpc>
                <a:spcPct val="114000"/>
              </a:lnSpc>
            </a:pPr>
            <a:r>
              <a:rPr lang="en-GB" sz="2700" dirty="0"/>
              <a:t>Libraries, Creative Commons, and</a:t>
            </a:r>
            <a:br>
              <a:rPr lang="en-GB" sz="4800" dirty="0"/>
            </a:br>
            <a:r>
              <a:rPr lang="en-GB" sz="6700" dirty="0"/>
              <a:t>Policy Change</a:t>
            </a:r>
            <a:br>
              <a:rPr lang="en-GB" sz="6700" dirty="0"/>
            </a:br>
            <a:endParaRPr lang="en-GB" sz="6700" i="1" dirty="0"/>
          </a:p>
        </p:txBody>
      </p:sp>
      <p:sp>
        <p:nvSpPr>
          <p:cNvPr id="3" name="TextBox 2"/>
          <p:cNvSpPr txBox="1"/>
          <p:nvPr/>
        </p:nvSpPr>
        <p:spPr>
          <a:xfrm>
            <a:off x="600501" y="2934269"/>
            <a:ext cx="6100549" cy="2554545"/>
          </a:xfrm>
          <a:prstGeom prst="rect">
            <a:avLst/>
          </a:prstGeom>
          <a:noFill/>
        </p:spPr>
        <p:txBody>
          <a:bodyPr wrap="square" rtlCol="0">
            <a:spAutoFit/>
          </a:bodyPr>
          <a:lstStyle/>
          <a:p>
            <a:r>
              <a:rPr lang="en-GB" sz="3200" dirty="0"/>
              <a:t>Libraries as advocates for broader policy reform</a:t>
            </a:r>
          </a:p>
          <a:p>
            <a:endParaRPr lang="en-GB" sz="3200" dirty="0"/>
          </a:p>
          <a:p>
            <a:r>
              <a:rPr lang="en-GB" sz="3200" dirty="0"/>
              <a:t>Libraries as pioneers of openness within institutions</a:t>
            </a:r>
          </a:p>
        </p:txBody>
      </p:sp>
      <p:pic>
        <p:nvPicPr>
          <p:cNvPr id="4100" name="Picture 4" descr="State Library of Victoria La Trobe Reading room 5th floor vie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5363" y="0"/>
            <a:ext cx="4846637"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00501" y="6083193"/>
            <a:ext cx="6605516" cy="600164"/>
          </a:xfrm>
          <a:prstGeom prst="rect">
            <a:avLst/>
          </a:prstGeom>
          <a:noFill/>
        </p:spPr>
        <p:txBody>
          <a:bodyPr wrap="square" rtlCol="0">
            <a:spAutoFit/>
          </a:bodyPr>
          <a:lstStyle/>
          <a:p>
            <a:pPr algn="r"/>
            <a:r>
              <a:rPr lang="en-GB" sz="1100" dirty="0"/>
              <a:t>© </a:t>
            </a:r>
            <a:r>
              <a:rPr lang="en-GB" sz="1100" dirty="0" err="1"/>
              <a:t>Diliff</a:t>
            </a:r>
            <a:r>
              <a:rPr lang="en-GB" sz="1100" dirty="0"/>
              <a:t>, CC-BY 2.5 https://en.wikipedia.org/wiki/Wikipedia:The_Wikipedia_Library#/media/File:State_Library_of_Victoria_La_Trobe_Reading_room_5th_floor_view.jpg</a:t>
            </a:r>
          </a:p>
        </p:txBody>
      </p:sp>
    </p:spTree>
    <p:extLst>
      <p:ext uri="{BB962C8B-B14F-4D97-AF65-F5344CB8AC3E}">
        <p14:creationId xmlns:p14="http://schemas.microsoft.com/office/powerpoint/2010/main" val="235897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0490" y="1332576"/>
            <a:ext cx="6851176" cy="1151316"/>
          </a:xfrm>
        </p:spPr>
        <p:txBody>
          <a:bodyPr>
            <a:normAutofit fontScale="90000"/>
          </a:bodyPr>
          <a:lstStyle/>
          <a:p>
            <a:pPr>
              <a:lnSpc>
                <a:spcPct val="114000"/>
              </a:lnSpc>
            </a:pPr>
            <a:r>
              <a:rPr lang="en-GB" sz="3100" dirty="0"/>
              <a:t>Libraries, Creative Commons, and</a:t>
            </a:r>
            <a:br>
              <a:rPr lang="en-GB" sz="4800" dirty="0"/>
            </a:br>
            <a:r>
              <a:rPr lang="en-GB" sz="6700" dirty="0"/>
              <a:t>User-Generated Content</a:t>
            </a:r>
            <a:br>
              <a:rPr lang="en-GB" sz="3600" dirty="0"/>
            </a:br>
            <a:endParaRPr lang="en-GB" sz="3600" i="1" dirty="0"/>
          </a:p>
        </p:txBody>
      </p:sp>
      <p:sp>
        <p:nvSpPr>
          <p:cNvPr id="4" name="TextBox 3"/>
          <p:cNvSpPr txBox="1"/>
          <p:nvPr/>
        </p:nvSpPr>
        <p:spPr>
          <a:xfrm>
            <a:off x="4940490" y="3146299"/>
            <a:ext cx="7096836" cy="2462213"/>
          </a:xfrm>
          <a:prstGeom prst="rect">
            <a:avLst/>
          </a:prstGeom>
          <a:noFill/>
        </p:spPr>
        <p:txBody>
          <a:bodyPr wrap="square" rtlCol="0">
            <a:spAutoFit/>
          </a:bodyPr>
          <a:lstStyle/>
          <a:p>
            <a:r>
              <a:rPr lang="en-GB" sz="3600" dirty="0"/>
              <a:t>Open licensing and increasing research impact</a:t>
            </a:r>
          </a:p>
          <a:p>
            <a:pPr>
              <a:spcBef>
                <a:spcPts val="1200"/>
              </a:spcBef>
            </a:pPr>
            <a:r>
              <a:rPr lang="en-GB" sz="3600" dirty="0"/>
              <a:t>Co-created community archives</a:t>
            </a:r>
          </a:p>
        </p:txBody>
      </p:sp>
      <p:pic>
        <p:nvPicPr>
          <p:cNvPr id="5122" name="Picture 2" descr="Image result for library makersp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573587"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817660" y="6270920"/>
            <a:ext cx="6309741" cy="523220"/>
          </a:xfrm>
          <a:prstGeom prst="rect">
            <a:avLst/>
          </a:prstGeom>
          <a:noFill/>
        </p:spPr>
        <p:txBody>
          <a:bodyPr wrap="none" rtlCol="0">
            <a:spAutoFit/>
          </a:bodyPr>
          <a:lstStyle/>
          <a:p>
            <a:r>
              <a:rPr lang="en-GB" sz="1400" dirty="0"/>
              <a:t>© San Mateo Library, CC-BY 2.5 </a:t>
            </a:r>
          </a:p>
          <a:p>
            <a:r>
              <a:rPr lang="en-GB" sz="1400" dirty="0"/>
              <a:t>https://www.flickr.com/photos/collegeofsanmateolibrary/15578575422</a:t>
            </a:r>
          </a:p>
        </p:txBody>
      </p:sp>
    </p:spTree>
    <p:extLst>
      <p:ext uri="{BB962C8B-B14F-4D97-AF65-F5344CB8AC3E}">
        <p14:creationId xmlns:p14="http://schemas.microsoft.com/office/powerpoint/2010/main" val="410705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740" y="1032326"/>
            <a:ext cx="11000096" cy="1151316"/>
          </a:xfrm>
        </p:spPr>
        <p:txBody>
          <a:bodyPr>
            <a:normAutofit fontScale="90000"/>
          </a:bodyPr>
          <a:lstStyle/>
          <a:p>
            <a:pPr>
              <a:lnSpc>
                <a:spcPct val="114000"/>
              </a:lnSpc>
            </a:pPr>
            <a:r>
              <a:rPr lang="en-GB" sz="4800" dirty="0"/>
              <a:t>Libraries, Creative Commons, and</a:t>
            </a:r>
            <a:br>
              <a:rPr lang="en-GB" sz="4800" dirty="0"/>
            </a:br>
            <a:r>
              <a:rPr lang="en-GB" sz="6700" dirty="0"/>
              <a:t>Content Management</a:t>
            </a:r>
            <a:br>
              <a:rPr lang="en-GB" sz="3600" dirty="0"/>
            </a:br>
            <a:endParaRPr lang="en-GB" sz="3600" i="1" dirty="0"/>
          </a:p>
        </p:txBody>
      </p:sp>
      <p:sp>
        <p:nvSpPr>
          <p:cNvPr id="4" name="TextBox 3"/>
          <p:cNvSpPr txBox="1"/>
          <p:nvPr/>
        </p:nvSpPr>
        <p:spPr>
          <a:xfrm>
            <a:off x="832513" y="2756387"/>
            <a:ext cx="5677469" cy="4278094"/>
          </a:xfrm>
          <a:prstGeom prst="rect">
            <a:avLst/>
          </a:prstGeom>
          <a:noFill/>
        </p:spPr>
        <p:txBody>
          <a:bodyPr wrap="square" rtlCol="0">
            <a:spAutoFit/>
          </a:bodyPr>
          <a:lstStyle/>
          <a:p>
            <a:r>
              <a:rPr lang="en-GB" sz="4800" dirty="0"/>
              <a:t>Making the most of shareable digital resources: </a:t>
            </a:r>
          </a:p>
          <a:p>
            <a:r>
              <a:rPr lang="en-GB" sz="4800" dirty="0" err="1"/>
              <a:t>Islandora</a:t>
            </a:r>
            <a:r>
              <a:rPr lang="en-GB" sz="4800" dirty="0"/>
              <a:t> initiative</a:t>
            </a:r>
          </a:p>
          <a:p>
            <a:endParaRPr lang="en-GB" sz="4000" dirty="0"/>
          </a:p>
          <a:p>
            <a:endParaRPr lang="en-GB" sz="4000" dirty="0"/>
          </a:p>
        </p:txBody>
      </p:sp>
      <p:pic>
        <p:nvPicPr>
          <p:cNvPr id="1026" name="Picture 2" descr="Islandora Webs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3172" y="3289110"/>
            <a:ext cx="4627993" cy="1880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706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341" y="2724647"/>
            <a:ext cx="10515600" cy="1325563"/>
          </a:xfrm>
        </p:spPr>
        <p:txBody>
          <a:bodyPr>
            <a:normAutofit fontScale="90000"/>
          </a:bodyPr>
          <a:lstStyle/>
          <a:p>
            <a:r>
              <a:rPr lang="en-GB" dirty="0"/>
              <a:t>Ideas/Suggestions Welcome!</a:t>
            </a:r>
            <a:br>
              <a:rPr lang="en-GB" dirty="0"/>
            </a:br>
            <a:br>
              <a:rPr lang="en-GB" dirty="0"/>
            </a:br>
            <a:r>
              <a:rPr lang="en-GB" dirty="0">
                <a:hlinkClick r:id="rId2"/>
              </a:rPr>
              <a:t>Stephen.Wyber@ifla.org</a:t>
            </a:r>
            <a:r>
              <a:rPr lang="en-GB" dirty="0"/>
              <a:t> </a:t>
            </a:r>
          </a:p>
        </p:txBody>
      </p:sp>
    </p:spTree>
    <p:extLst>
      <p:ext uri="{BB962C8B-B14F-4D97-AF65-F5344CB8AC3E}">
        <p14:creationId xmlns:p14="http://schemas.microsoft.com/office/powerpoint/2010/main" val="1846000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2922</TotalTime>
  <Words>1231</Words>
  <Application>Microsoft Office PowerPoint</Application>
  <PresentationFormat>Widescreen</PresentationFormat>
  <Paragraphs>74</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Century Gothic</vt:lpstr>
      <vt:lpstr>Office Theme</vt:lpstr>
      <vt:lpstr>Creative Commons at the Library</vt:lpstr>
      <vt:lpstr>Libraries are…</vt:lpstr>
      <vt:lpstr>What works? What doesn’t? What more can we do?</vt:lpstr>
      <vt:lpstr>Libraries, Creative Commons, and Third Party Content </vt:lpstr>
      <vt:lpstr>Libraries, Creative Commons, and Proprietary Content </vt:lpstr>
      <vt:lpstr>Libraries, Creative Commons, and Policy Change </vt:lpstr>
      <vt:lpstr>Libraries, Creative Commons, and User-Generated Content </vt:lpstr>
      <vt:lpstr>Libraries, Creative Commons, and Content Management </vt:lpstr>
      <vt:lpstr>Ideas/Suggestions Welcome!  Stephen.Wyber@ifla.org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Evgeni Hristov</dc:creator>
  <cp:lastModifiedBy>Stephen Wyber</cp:lastModifiedBy>
  <cp:revision>67</cp:revision>
  <dcterms:created xsi:type="dcterms:W3CDTF">2016-10-25T11:42:15Z</dcterms:created>
  <dcterms:modified xsi:type="dcterms:W3CDTF">2017-04-30T14:15:39Z</dcterms:modified>
</cp:coreProperties>
</file>