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6" r:id="rId3"/>
    <p:sldId id="260" r:id="rId4"/>
    <p:sldId id="259" r:id="rId5"/>
    <p:sldId id="267" r:id="rId6"/>
    <p:sldId id="274" r:id="rId7"/>
    <p:sldId id="263" r:id="rId8"/>
    <p:sldId id="268" r:id="rId9"/>
    <p:sldId id="273" r:id="rId10"/>
    <p:sldId id="275" r:id="rId11"/>
    <p:sldId id="271" r:id="rId12"/>
    <p:sldId id="270" r:id="rId13"/>
    <p:sldId id="272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0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256D1-550C-4FCA-B796-5760245E564C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F4597-337F-4EFC-B4E8-E967F770F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78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Number Placeholder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0" tIns="45360" rIns="90720" bIns="453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734825-EAD4-4370-AC3E-0740FED48167}" type="slidenum">
              <a:rPr lang="en-AU" altLang="en-US" smtClean="0">
                <a:latin typeface="Calibri" panose="020F0502020204030204" pitchFamily="34" charset="0"/>
              </a:rPr>
              <a:pPr/>
              <a:t>3</a:t>
            </a:fld>
            <a:endParaRPr lang="en-AU" altLang="en-US" smtClean="0">
              <a:latin typeface="Calibri" panose="020F0502020204030204" pitchFamily="34" charset="0"/>
            </a:endParaRPr>
          </a:p>
        </p:txBody>
      </p:sp>
      <p:sp>
        <p:nvSpPr>
          <p:cNvPr id="23449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25" y="809625"/>
            <a:ext cx="5373688" cy="4030663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234500" name="Notes Placeholder 2"/>
          <p:cNvSpPr>
            <a:spLocks noGrp="1"/>
          </p:cNvSpPr>
          <p:nvPr>
            <p:ph type="body" sz="quarter" idx="1"/>
          </p:nvPr>
        </p:nvSpPr>
        <p:spPr bwMode="auto">
          <a:xfrm>
            <a:off x="674688" y="5126038"/>
            <a:ext cx="5383212" cy="4840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2936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Number Placeholder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0" tIns="45360" rIns="90720" bIns="453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AC4D51-20CA-4389-90FC-0299DF7F76B8}" type="slidenum">
              <a:rPr lang="en-AU" altLang="en-US" smtClean="0">
                <a:latin typeface="Calibri" panose="020F0502020204030204" pitchFamily="34" charset="0"/>
              </a:rPr>
              <a:pPr/>
              <a:t>5</a:t>
            </a:fld>
            <a:endParaRPr lang="en-AU" altLang="en-US" smtClean="0">
              <a:latin typeface="Calibri" panose="020F0502020204030204" pitchFamily="34" charset="0"/>
            </a:endParaRPr>
          </a:p>
        </p:txBody>
      </p:sp>
      <p:sp>
        <p:nvSpPr>
          <p:cNvPr id="12390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3925" y="746125"/>
            <a:ext cx="4951413" cy="3713163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123908" name="Notes Placeholder 2"/>
          <p:cNvSpPr>
            <a:spLocks noGrp="1"/>
          </p:cNvSpPr>
          <p:nvPr>
            <p:ph type="body" sz="quarter" idx="1"/>
          </p:nvPr>
        </p:nvSpPr>
        <p:spPr bwMode="auto">
          <a:xfrm>
            <a:off x="681038" y="4721225"/>
            <a:ext cx="5430837" cy="445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94334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Number Placeholder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0" tIns="45360" rIns="90720" bIns="453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43065F-AF9F-4C9C-88DD-631678C1BF22}" type="slidenum">
              <a:rPr lang="en-AU" altLang="en-US" smtClean="0">
                <a:latin typeface="Calibri" panose="020F0502020204030204" pitchFamily="34" charset="0"/>
              </a:rPr>
              <a:pPr/>
              <a:t>7</a:t>
            </a:fld>
            <a:endParaRPr lang="en-AU" altLang="en-US" smtClean="0">
              <a:latin typeface="Calibri" panose="020F0502020204030204" pitchFamily="34" charset="0"/>
            </a:endParaRPr>
          </a:p>
        </p:txBody>
      </p:sp>
      <p:sp>
        <p:nvSpPr>
          <p:cNvPr id="23961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25" y="809625"/>
            <a:ext cx="5373688" cy="4030663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239620" name="Notes Placeholder 2"/>
          <p:cNvSpPr>
            <a:spLocks noGrp="1"/>
          </p:cNvSpPr>
          <p:nvPr>
            <p:ph type="body" sz="quarter" idx="1"/>
          </p:nvPr>
        </p:nvSpPr>
        <p:spPr bwMode="auto">
          <a:xfrm>
            <a:off x="674688" y="5126038"/>
            <a:ext cx="5383212" cy="4840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527049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Number Placeholder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0" tIns="45360" rIns="90720" bIns="453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734825-EAD4-4370-AC3E-0740FED48167}" type="slidenum">
              <a:rPr lang="en-AU" altLang="en-US" smtClean="0">
                <a:latin typeface="Calibri" panose="020F0502020204030204" pitchFamily="34" charset="0"/>
              </a:rPr>
              <a:pPr/>
              <a:t>8</a:t>
            </a:fld>
            <a:endParaRPr lang="en-AU" altLang="en-US" smtClean="0">
              <a:latin typeface="Calibri" panose="020F0502020204030204" pitchFamily="34" charset="0"/>
            </a:endParaRPr>
          </a:p>
        </p:txBody>
      </p:sp>
      <p:sp>
        <p:nvSpPr>
          <p:cNvPr id="23449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25" y="809625"/>
            <a:ext cx="5373688" cy="4030663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234500" name="Notes Placeholder 2"/>
          <p:cNvSpPr>
            <a:spLocks noGrp="1"/>
          </p:cNvSpPr>
          <p:nvPr>
            <p:ph type="body" sz="quarter" idx="1"/>
          </p:nvPr>
        </p:nvSpPr>
        <p:spPr bwMode="auto">
          <a:xfrm>
            <a:off x="674688" y="5126038"/>
            <a:ext cx="5383212" cy="4840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92307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Number Placeholder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0" tIns="45360" rIns="90720" bIns="453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BC3CBC-73BB-4D66-BD17-DE1B5E54329C}" type="slidenum">
              <a:rPr lang="en-AU" altLang="en-US" smtClean="0">
                <a:latin typeface="Calibri" panose="020F0502020204030204" pitchFamily="34" charset="0"/>
              </a:rPr>
              <a:pPr/>
              <a:t>10</a:t>
            </a:fld>
            <a:endParaRPr lang="en-AU" altLang="en-US" smtClean="0">
              <a:latin typeface="Calibri" panose="020F0502020204030204" pitchFamily="34" charset="0"/>
            </a:endParaRPr>
          </a:p>
        </p:txBody>
      </p:sp>
      <p:sp>
        <p:nvSpPr>
          <p:cNvPr id="24166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25" y="809625"/>
            <a:ext cx="5373688" cy="4030663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241668" name="Notes Placeholder 2"/>
          <p:cNvSpPr>
            <a:spLocks noGrp="1"/>
          </p:cNvSpPr>
          <p:nvPr>
            <p:ph type="body" sz="quarter" idx="1"/>
          </p:nvPr>
        </p:nvSpPr>
        <p:spPr bwMode="auto">
          <a:xfrm>
            <a:off x="674688" y="5126038"/>
            <a:ext cx="5383212" cy="4840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68811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Number Placeholder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0" tIns="45360" rIns="90720" bIns="453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BC3CBC-73BB-4D66-BD17-DE1B5E54329C}" type="slidenum">
              <a:rPr lang="en-AU" altLang="en-US" smtClean="0">
                <a:latin typeface="Calibri" panose="020F0502020204030204" pitchFamily="34" charset="0"/>
              </a:rPr>
              <a:pPr/>
              <a:t>12</a:t>
            </a:fld>
            <a:endParaRPr lang="en-AU" altLang="en-US" smtClean="0">
              <a:latin typeface="Calibri" panose="020F0502020204030204" pitchFamily="34" charset="0"/>
            </a:endParaRPr>
          </a:p>
        </p:txBody>
      </p:sp>
      <p:sp>
        <p:nvSpPr>
          <p:cNvPr id="24166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25" y="809625"/>
            <a:ext cx="5373688" cy="4030663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241668" name="Notes Placeholder 2"/>
          <p:cNvSpPr>
            <a:spLocks noGrp="1"/>
          </p:cNvSpPr>
          <p:nvPr>
            <p:ph type="body" sz="quarter" idx="1"/>
          </p:nvPr>
        </p:nvSpPr>
        <p:spPr bwMode="auto">
          <a:xfrm>
            <a:off x="674688" y="5126038"/>
            <a:ext cx="5383212" cy="4840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68739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Number Placeholder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0" tIns="45360" rIns="90720" bIns="453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43065F-AF9F-4C9C-88DD-631678C1BF22}" type="slidenum">
              <a:rPr lang="en-AU" altLang="en-US" smtClean="0">
                <a:latin typeface="Calibri" panose="020F0502020204030204" pitchFamily="34" charset="0"/>
              </a:rPr>
              <a:pPr/>
              <a:t>13</a:t>
            </a:fld>
            <a:endParaRPr lang="en-AU" altLang="en-US" smtClean="0">
              <a:latin typeface="Calibri" panose="020F0502020204030204" pitchFamily="34" charset="0"/>
            </a:endParaRPr>
          </a:p>
        </p:txBody>
      </p:sp>
      <p:sp>
        <p:nvSpPr>
          <p:cNvPr id="23961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25" y="809625"/>
            <a:ext cx="5373688" cy="4030663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239620" name="Notes Placeholder 2"/>
          <p:cNvSpPr>
            <a:spLocks noGrp="1"/>
          </p:cNvSpPr>
          <p:nvPr>
            <p:ph type="body" sz="quarter" idx="1"/>
          </p:nvPr>
        </p:nvSpPr>
        <p:spPr bwMode="auto">
          <a:xfrm>
            <a:off x="674688" y="5126038"/>
            <a:ext cx="5383212" cy="4840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0619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000F-5314-4071-A6C8-FD9840230AED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3A70-A3A2-4AFA-A0F2-287BB55CA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81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000F-5314-4071-A6C8-FD9840230AED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3A70-A3A2-4AFA-A0F2-287BB55CA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01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000F-5314-4071-A6C8-FD9840230AED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3A70-A3A2-4AFA-A0F2-287BB55CA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62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000F-5314-4071-A6C8-FD9840230AED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3A70-A3A2-4AFA-A0F2-287BB55CA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55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000F-5314-4071-A6C8-FD9840230AED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3A70-A3A2-4AFA-A0F2-287BB55CA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61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000F-5314-4071-A6C8-FD9840230AED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3A70-A3A2-4AFA-A0F2-287BB55CA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30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000F-5314-4071-A6C8-FD9840230AED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3A70-A3A2-4AFA-A0F2-287BB55CA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1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000F-5314-4071-A6C8-FD9840230AED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3A70-A3A2-4AFA-A0F2-287BB55CA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45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000F-5314-4071-A6C8-FD9840230AED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3A70-A3A2-4AFA-A0F2-287BB55CA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2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000F-5314-4071-A6C8-FD9840230AED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3A70-A3A2-4AFA-A0F2-287BB55CA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92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000F-5314-4071-A6C8-FD9840230AED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3A70-A3A2-4AFA-A0F2-287BB55CA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31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7000F-5314-4071-A6C8-FD9840230AED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43A70-A3A2-4AFA-A0F2-287BB55CA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42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imiandeunice.com/2011/05/23/copyright-refor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imiandeunice.com/2011/05/23/copyright-refor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Box 1"/>
          <p:cNvSpPr txBox="1">
            <a:spLocks noChangeArrowheads="1"/>
          </p:cNvSpPr>
          <p:nvPr/>
        </p:nvSpPr>
        <p:spPr bwMode="auto">
          <a:xfrm>
            <a:off x="2058588" y="1088224"/>
            <a:ext cx="50232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500" dirty="0">
                <a:solidFill>
                  <a:srgbClr val="00B0F0"/>
                </a:solidFill>
                <a:latin typeface="Arial" panose="020B0604020202020204" pitchFamily="34" charset="0"/>
              </a:rPr>
              <a:t>Copyright Reform in </a:t>
            </a:r>
            <a:r>
              <a:rPr lang="en-US" altLang="en-US" sz="4500" dirty="0" smtClean="0">
                <a:solidFill>
                  <a:srgbClr val="00B0F0"/>
                </a:solidFill>
                <a:latin typeface="Arial" panose="020B0604020202020204" pitchFamily="34" charset="0"/>
              </a:rPr>
              <a:t>Australia 2016</a:t>
            </a:r>
            <a:endParaRPr lang="en-GB" altLang="en-US" sz="45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496" y="3271821"/>
            <a:ext cx="79277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IFLA World Library and Information Congress 2016</a:t>
            </a:r>
          </a:p>
          <a:p>
            <a:pPr algn="ctr"/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Jessica Coates - Copyright and Policy Adviser</a:t>
            </a:r>
          </a:p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Australian Libraries Copyright Committee</a:t>
            </a:r>
          </a:p>
          <a:p>
            <a:pPr algn="ctr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epresenting Australian Library and Information Association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0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42904" y="5729287"/>
            <a:ext cx="3407945" cy="628650"/>
          </a:xfrm>
          <a:prstGeom prst="rect">
            <a:avLst/>
          </a:prstGeom>
          <a:ln/>
        </p:spPr>
      </p:pic>
      <p:pic>
        <p:nvPicPr>
          <p:cNvPr id="1026" name="Picture 2" descr="Australian Library and Information Association (ALI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5457825"/>
            <a:ext cx="33528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0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/>
          <p:cNvSpPr txBox="1">
            <a:spLocks/>
          </p:cNvSpPr>
          <p:nvPr/>
        </p:nvSpPr>
        <p:spPr bwMode="auto">
          <a:xfrm>
            <a:off x="800100" y="1745458"/>
            <a:ext cx="7929563" cy="389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3600" dirty="0">
                <a:latin typeface="Verdana" pitchFamily="34"/>
              </a:rPr>
              <a:t>Why do </a:t>
            </a:r>
            <a:r>
              <a:rPr lang="en-US" sz="3600" dirty="0" smtClean="0">
                <a:latin typeface="Verdana" pitchFamily="34"/>
              </a:rPr>
              <a:t>libraries want fair use?</a:t>
            </a:r>
          </a:p>
          <a:p>
            <a:pPr marL="342900" indent="-342900"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endParaRPr lang="en-US" sz="2800" dirty="0">
              <a:latin typeface="Verdana" pitchFamily="34"/>
            </a:endParaRPr>
          </a:p>
          <a:p>
            <a:pPr marL="342900" indent="-342900"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2800" dirty="0" smtClean="0">
                <a:latin typeface="Verdana" pitchFamily="34"/>
              </a:rPr>
              <a:t>Increases </a:t>
            </a:r>
            <a:r>
              <a:rPr lang="en-US" sz="2800" dirty="0">
                <a:latin typeface="Verdana" pitchFamily="34"/>
              </a:rPr>
              <a:t>flexibility, acts as a safety valve</a:t>
            </a:r>
          </a:p>
          <a:p>
            <a:pPr marL="342900" indent="-342900"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2800" dirty="0">
                <a:latin typeface="Verdana" pitchFamily="34"/>
              </a:rPr>
              <a:t>More intuitive </a:t>
            </a:r>
            <a:r>
              <a:rPr lang="en-US" sz="2800" dirty="0" smtClean="0">
                <a:latin typeface="Verdana" pitchFamily="34"/>
              </a:rPr>
              <a:t>for lay person</a:t>
            </a:r>
            <a:endParaRPr lang="en-US" sz="2800" dirty="0">
              <a:latin typeface="Verdana" pitchFamily="34"/>
            </a:endParaRPr>
          </a:p>
          <a:p>
            <a:pPr marL="342900" indent="-342900"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2800" dirty="0" smtClean="0">
                <a:latin typeface="Verdana" pitchFamily="34"/>
              </a:rPr>
              <a:t>Removes confusion caused by complex exceptions</a:t>
            </a:r>
          </a:p>
          <a:p>
            <a:pPr marL="342900" indent="-342900"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2800" dirty="0" smtClean="0">
                <a:latin typeface="Verdana" pitchFamily="34"/>
              </a:rPr>
              <a:t>Gives institutions confidence to be innovative</a:t>
            </a:r>
          </a:p>
          <a:p>
            <a:pPr marL="342900" indent="-342900"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2800" dirty="0" smtClean="0">
                <a:latin typeface="Verdana" pitchFamily="34"/>
              </a:rPr>
              <a:t>Empower clients, not just institutions</a:t>
            </a:r>
            <a:endParaRPr lang="en-US" sz="2800" dirty="0">
              <a:latin typeface="Verdana" pitchFamily="34"/>
            </a:endParaRPr>
          </a:p>
          <a:p>
            <a:pPr marL="342900" indent="-342900"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2800" dirty="0">
                <a:latin typeface="Verdana" pitchFamily="34"/>
              </a:rPr>
              <a:t>Only way </a:t>
            </a:r>
            <a:r>
              <a:rPr lang="en-US" sz="2800" dirty="0" smtClean="0">
                <a:latin typeface="Verdana" pitchFamily="34"/>
              </a:rPr>
              <a:t>to have a future-proofed copyright system</a:t>
            </a:r>
            <a:endParaRPr lang="en-GB" sz="2800" dirty="0">
              <a:latin typeface="Verdana" pitchFamily="34"/>
            </a:endParaRPr>
          </a:p>
          <a:p>
            <a:pPr>
              <a:tabLst>
                <a:tab pos="0" algn="l"/>
                <a:tab pos="685800" algn="l"/>
                <a:tab pos="1371600" algn="l"/>
                <a:tab pos="2056210" algn="l"/>
                <a:tab pos="2743200" algn="l"/>
                <a:tab pos="3429000" algn="l"/>
                <a:tab pos="4113610" algn="l"/>
                <a:tab pos="479941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endParaRPr lang="en-US" altLang="en-US" sz="2800" dirty="0">
              <a:latin typeface="Verdana" pitchFamily="34" charset="0"/>
            </a:endParaRPr>
          </a:p>
          <a:p>
            <a:pPr marL="0" indent="0">
              <a:buNone/>
              <a:tabLst>
                <a:tab pos="0" algn="l"/>
                <a:tab pos="685800" algn="l"/>
                <a:tab pos="1371600" algn="l"/>
                <a:tab pos="2056210" algn="l"/>
                <a:tab pos="2743200" algn="l"/>
                <a:tab pos="3429000" algn="l"/>
                <a:tab pos="4113610" algn="l"/>
                <a:tab pos="479941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endParaRPr lang="en-GB" altLang="en-US" sz="1575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088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791" y="2971814"/>
            <a:ext cx="80260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History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fair use recommendations in Australia</a:t>
            </a:r>
          </a:p>
          <a:p>
            <a:pPr lvl="1"/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1998	CLRC Simplification Report</a:t>
            </a:r>
          </a:p>
          <a:p>
            <a:pPr marL="457200" indent="-457200">
              <a:buAutoNum type="arabicPlain" startAt="2004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Joint Standing Committee on Treaties AUSFTA Report</a:t>
            </a:r>
          </a:p>
          <a:p>
            <a:pPr lvl="1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Senate Selection Committee on AUSFTA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indent="-914400">
              <a:buAutoNum type="arabicPlain" startAt="2005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Australia-US Free Trade Agreement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Implementation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</a:t>
            </a:r>
          </a:p>
          <a:p>
            <a:pPr marL="914400" indent="-914400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	House of Reps Standing Committee on Infrastructure – IT Pricing Report</a:t>
            </a:r>
          </a:p>
          <a:p>
            <a:pPr marL="914400" indent="-914400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	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ALRC Copyright and the Digital Economy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indent="-914400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Productivity Commission IP Framework (April draft – final due Sept)</a:t>
            </a:r>
            <a:endParaRPr lang="en-GB" sz="2000" dirty="0"/>
          </a:p>
        </p:txBody>
      </p:sp>
      <p:pic>
        <p:nvPicPr>
          <p:cNvPr id="2050" name="Picture 2" descr="http://mimiandeunice.com/wp-content/uploads/2011/07/ME_421_FairlyUseless-640x1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39" y="636587"/>
            <a:ext cx="709668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46959" y="51641"/>
            <a:ext cx="489704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n-AU" altLang="en-US" sz="1350" dirty="0">
                <a:solidFill>
                  <a:srgbClr val="A9D18E"/>
                </a:solidFill>
              </a:rPr>
              <a:t>Image – Mimi &amp; Eunice </a:t>
            </a:r>
            <a:r>
              <a:rPr lang="en-AU" altLang="en-US" sz="1350" dirty="0" smtClean="0">
                <a:solidFill>
                  <a:srgbClr val="A9D18E"/>
                </a:solidFill>
              </a:rPr>
              <a:t> by Nina Paley </a:t>
            </a:r>
            <a:r>
              <a:rPr lang="en-AU" altLang="en-US" sz="1350" dirty="0">
                <a:solidFill>
                  <a:srgbClr val="000000"/>
                </a:solidFill>
                <a:hlinkClick r:id="rId3"/>
              </a:rPr>
              <a:t>http://mimiandeunice.com/2011/07/29/fair-use//</a:t>
            </a:r>
            <a:r>
              <a:rPr lang="en-AU" altLang="en-US" sz="1350" dirty="0" smtClean="0">
                <a:solidFill>
                  <a:srgbClr val="000000"/>
                </a:solidFill>
              </a:rPr>
              <a:t> 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18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/>
          <p:cNvSpPr txBox="1">
            <a:spLocks/>
          </p:cNvSpPr>
          <p:nvPr/>
        </p:nvSpPr>
        <p:spPr bwMode="auto">
          <a:xfrm>
            <a:off x="442914" y="1745458"/>
            <a:ext cx="8286750" cy="389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3600" dirty="0" smtClean="0">
                <a:latin typeface="Verdana" pitchFamily="34"/>
              </a:rPr>
              <a:t>Productivity Commission draft</a:t>
            </a:r>
          </a:p>
          <a:p>
            <a:pPr marL="0" indent="0">
              <a:buNone/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endParaRPr lang="en-US" sz="3600" dirty="0" smtClean="0">
              <a:latin typeface="Verdana" pitchFamily="34"/>
            </a:endParaRPr>
          </a:p>
          <a:p>
            <a:pPr marL="342900" indent="-342900"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2800" dirty="0" smtClean="0">
                <a:latin typeface="Verdana" pitchFamily="34"/>
              </a:rPr>
              <a:t>Found copyright was weighted towards right holders</a:t>
            </a:r>
          </a:p>
          <a:p>
            <a:pPr marL="342900" indent="-342900"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2800" dirty="0" smtClean="0">
                <a:latin typeface="Verdana" pitchFamily="34"/>
              </a:rPr>
              <a:t>Recommended fair use for balance</a:t>
            </a:r>
          </a:p>
          <a:p>
            <a:pPr marL="342900" indent="-342900"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2800" dirty="0" smtClean="0">
                <a:latin typeface="Verdana" pitchFamily="34"/>
              </a:rPr>
              <a:t>Controversial - statements about term, allowing parallel importation for books </a:t>
            </a:r>
          </a:p>
          <a:p>
            <a:pPr marL="342900" indent="-342900"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altLang="en-US" sz="2800" dirty="0" smtClean="0">
                <a:latin typeface="Verdana" pitchFamily="34"/>
              </a:rPr>
              <a:t>Non-controversial - end </a:t>
            </a:r>
            <a:r>
              <a:rPr lang="en-US" altLang="en-US" sz="2800" dirty="0" err="1" smtClean="0">
                <a:latin typeface="Verdana" pitchFamily="34"/>
              </a:rPr>
              <a:t>geoblocking</a:t>
            </a:r>
            <a:r>
              <a:rPr lang="en-US" altLang="en-US" sz="2800" dirty="0" smtClean="0">
                <a:latin typeface="Verdana" pitchFamily="34"/>
              </a:rPr>
              <a:t>, end perpetual copyright, mandate open access</a:t>
            </a:r>
          </a:p>
          <a:p>
            <a:pPr marL="342900" indent="-342900"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altLang="en-US" sz="2800" dirty="0" smtClean="0">
                <a:latin typeface="Verdana" pitchFamily="34"/>
              </a:rPr>
              <a:t>Vocal campaign by publishers and authors against the report</a:t>
            </a:r>
            <a:endParaRPr lang="en-US" altLang="en-US" sz="2800" dirty="0">
              <a:latin typeface="Verdana" pitchFamily="34" charset="0"/>
            </a:endParaRPr>
          </a:p>
          <a:p>
            <a:pPr marL="0" indent="0">
              <a:buNone/>
              <a:tabLst>
                <a:tab pos="0" algn="l"/>
                <a:tab pos="685800" algn="l"/>
                <a:tab pos="1371600" algn="l"/>
                <a:tab pos="2056210" algn="l"/>
                <a:tab pos="2743200" algn="l"/>
                <a:tab pos="3429000" algn="l"/>
                <a:tab pos="4113610" algn="l"/>
                <a:tab pos="479941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endParaRPr lang="en-GB" altLang="en-US" sz="1575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4453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357184" y="642938"/>
            <a:ext cx="8601075" cy="5600700"/>
          </a:xfrm>
        </p:spPr>
        <p:txBody>
          <a:bodyPr vert="horz" lIns="0" tIns="0" rIns="0" bIns="0" rtlCol="0" anchor="ctr">
            <a:normAutofit/>
          </a:bodyPr>
          <a:lstStyle/>
          <a:p>
            <a:pPr marL="0" indent="0">
              <a:buNone/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3600" dirty="0">
                <a:latin typeface="Verdana" pitchFamily="34"/>
              </a:rPr>
              <a:t>Prospects?</a:t>
            </a:r>
          </a:p>
          <a:p>
            <a:pPr marL="0" indent="0">
              <a:buNone/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endParaRPr lang="en-US" dirty="0" smtClean="0">
              <a:latin typeface="Verdana" pitchFamily="34"/>
            </a:endParaRPr>
          </a:p>
          <a:p>
            <a:pPr marL="400050" indent="-400050"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dirty="0" smtClean="0">
                <a:latin typeface="Verdana" pitchFamily="34"/>
              </a:rPr>
              <a:t>New Prime Minister pro technology and anti-red tape</a:t>
            </a:r>
          </a:p>
          <a:p>
            <a:pPr marL="400050" indent="-400050"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dirty="0" smtClean="0">
                <a:latin typeface="Verdana" pitchFamily="34"/>
              </a:rPr>
              <a:t>Government has innovation agenda</a:t>
            </a:r>
          </a:p>
          <a:p>
            <a:pPr marL="400050" indent="-400050"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dirty="0" smtClean="0">
                <a:latin typeface="Verdana" pitchFamily="34"/>
              </a:rPr>
              <a:t>Closer than we’ve ever been</a:t>
            </a:r>
          </a:p>
          <a:p>
            <a:pPr marL="0" indent="0">
              <a:buNone/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endParaRPr lang="en-US" dirty="0" smtClean="0">
              <a:latin typeface="Verdana" pitchFamily="34"/>
            </a:endParaRPr>
          </a:p>
          <a:p>
            <a:pPr marL="0" indent="0">
              <a:buNone/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dirty="0" smtClean="0">
                <a:latin typeface="Verdana" pitchFamily="34"/>
              </a:rPr>
              <a:t>BUT…</a:t>
            </a:r>
          </a:p>
          <a:p>
            <a:pPr marL="342900" indent="-342900"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dirty="0" smtClean="0">
                <a:latin typeface="Verdana" pitchFamily="34"/>
              </a:rPr>
              <a:t>Still extremely strong opposition</a:t>
            </a:r>
          </a:p>
          <a:p>
            <a:pPr marL="342900" indent="-342900"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dirty="0" smtClean="0">
                <a:latin typeface="Verdana" pitchFamily="34"/>
              </a:rPr>
              <a:t>Rights holders pushing for small tweaks</a:t>
            </a:r>
          </a:p>
          <a:p>
            <a:pPr marL="342900" indent="-342900"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dirty="0" smtClean="0">
                <a:latin typeface="Verdana" pitchFamily="34"/>
              </a:rPr>
              <a:t>Fundamental change? Only time will tell</a:t>
            </a:r>
            <a:endParaRPr lang="en-US" dirty="0">
              <a:latin typeface="Verdana" pitchFamily="34"/>
            </a:endParaRPr>
          </a:p>
          <a:p>
            <a:pPr marL="400050" indent="-400050"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endParaRPr lang="en-US" dirty="0" smtClean="0">
              <a:latin typeface="Verdan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1733261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Box 1"/>
          <p:cNvSpPr txBox="1">
            <a:spLocks noChangeArrowheads="1"/>
          </p:cNvSpPr>
          <p:nvPr/>
        </p:nvSpPr>
        <p:spPr bwMode="auto">
          <a:xfrm>
            <a:off x="2058588" y="1088224"/>
            <a:ext cx="502324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500" dirty="0" smtClean="0">
                <a:solidFill>
                  <a:srgbClr val="00B0F0"/>
                </a:solidFill>
                <a:latin typeface="Arial" panose="020B0604020202020204" pitchFamily="34" charset="0"/>
              </a:rPr>
              <a:t>Thanks</a:t>
            </a:r>
            <a:endParaRPr lang="en-GB" altLang="en-US" sz="45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496" y="3271821"/>
            <a:ext cx="792778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original material in this presentation, and the presentation as a whole, are licensed under a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Creative Commons Attribution 4.0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licence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Feel free to reproduce, share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adapt the material, attributing Jessica Coates as the original author.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0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2904" y="5729287"/>
            <a:ext cx="3407945" cy="628650"/>
          </a:xfrm>
          <a:prstGeom prst="rect">
            <a:avLst/>
          </a:prstGeom>
          <a:ln/>
        </p:spPr>
      </p:pic>
      <p:pic>
        <p:nvPicPr>
          <p:cNvPr id="1026" name="Picture 2" descr="Australian Library and Information Association (ALIA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5457825"/>
            <a:ext cx="33528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30" y="3157792"/>
            <a:ext cx="1173261" cy="41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791" y="2971814"/>
            <a:ext cx="80260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Recent history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copyright reform in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Australia</a:t>
            </a:r>
          </a:p>
          <a:p>
            <a:pPr algn="ctr"/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indent="-914400">
              <a:buAutoNum type="arabicPlain" startAt="2000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Amendment (Digital Agenda) Bill 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Amendment (Moral Rights) Act</a:t>
            </a:r>
          </a:p>
          <a:p>
            <a:pPr marL="914400" indent="-914400">
              <a:buAutoNum type="arabicPlain" startAt="2005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Australia-US Free Trade Agreement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Implementation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</a:t>
            </a:r>
          </a:p>
          <a:p>
            <a:pPr marL="914400" indent="-914400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	The Civil Law and Justice Legislation Amendment Bill 2014</a:t>
            </a:r>
          </a:p>
          <a:p>
            <a:pPr marL="914400" indent="-914400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Amendment (Online Infringements)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indent="-914400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	Copyright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Amendment (Disability Access and Other Measures) Bill [we hope]</a:t>
            </a:r>
          </a:p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	Fair use?</a:t>
            </a:r>
            <a:endParaRPr lang="en-GB" sz="2000" dirty="0"/>
          </a:p>
        </p:txBody>
      </p:sp>
      <p:pic>
        <p:nvPicPr>
          <p:cNvPr id="3" name="Picture 11" descr="http://mimiandeunice.com/wp-content/uploads/2011/05/ME_368_CopyrightRefor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52" y="671957"/>
            <a:ext cx="6619875" cy="205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46959" y="51641"/>
            <a:ext cx="489704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50" dirty="0">
                <a:solidFill>
                  <a:srgbClr val="A9D18E"/>
                </a:solidFill>
              </a:rPr>
              <a:t>Image – Mimi &amp; Eunice </a:t>
            </a:r>
            <a:r>
              <a:rPr lang="en-AU" altLang="en-US" sz="1350" dirty="0" smtClean="0">
                <a:solidFill>
                  <a:srgbClr val="A9D18E"/>
                </a:solidFill>
              </a:rPr>
              <a:t> by Nina Paley </a:t>
            </a:r>
            <a:r>
              <a:rPr lang="en-AU" altLang="en-US" sz="1350" dirty="0" smtClean="0">
                <a:solidFill>
                  <a:srgbClr val="000000"/>
                </a:solidFill>
                <a:hlinkClick r:id="rId3"/>
              </a:rPr>
              <a:t>http</a:t>
            </a:r>
            <a:r>
              <a:rPr lang="en-AU" altLang="en-US" sz="1350" dirty="0">
                <a:solidFill>
                  <a:srgbClr val="000000"/>
                </a:solidFill>
                <a:hlinkClick r:id="rId3"/>
              </a:rPr>
              <a:t>://mimiandeunice.com/2011/05/23/copyright-reform/</a:t>
            </a:r>
            <a:r>
              <a:rPr lang="en-AU" altLang="en-US" sz="1350" dirty="0">
                <a:solidFill>
                  <a:srgbClr val="000000"/>
                </a:solidFill>
              </a:rPr>
              <a:t> 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4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ubtitle 1"/>
          <p:cNvSpPr>
            <a:spLocks noGrp="1"/>
          </p:cNvSpPr>
          <p:nvPr>
            <p:ph type="subTitle" idx="4294967295"/>
          </p:nvPr>
        </p:nvSpPr>
        <p:spPr>
          <a:xfrm>
            <a:off x="314334" y="1636713"/>
            <a:ext cx="8501062" cy="3251200"/>
          </a:xfrm>
        </p:spPr>
        <p:txBody>
          <a:bodyPr vert="horz" lIns="0" tIns="0" rIns="0" bIns="0" rtlCol="0" anchor="ctr">
            <a:normAutofit/>
          </a:bodyPr>
          <a:lstStyle/>
          <a:p>
            <a:pPr marL="0" indent="0" algn="ctr">
              <a:buNone/>
              <a:tabLst>
                <a:tab pos="0" algn="l"/>
                <a:tab pos="685800" algn="l"/>
                <a:tab pos="1371600" algn="l"/>
                <a:tab pos="2056210" algn="l"/>
                <a:tab pos="2743200" algn="l"/>
                <a:tab pos="3429000" algn="l"/>
                <a:tab pos="4113610" algn="l"/>
                <a:tab pos="479941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en-US" sz="4050" dirty="0">
                <a:solidFill>
                  <a:srgbClr val="00B0F0"/>
                </a:solidFill>
                <a:latin typeface="Verdana" panose="020B0604030504040204" pitchFamily="34" charset="0"/>
              </a:rPr>
              <a:t>Copyright Amendment (Disability Access and Other Measures) Bill</a:t>
            </a:r>
          </a:p>
        </p:txBody>
      </p:sp>
    </p:spTree>
    <p:extLst>
      <p:ext uri="{BB962C8B-B14F-4D97-AF65-F5344CB8AC3E}">
        <p14:creationId xmlns:p14="http://schemas.microsoft.com/office/powerpoint/2010/main" val="80522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1" descr="Braille boo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2" y="756026"/>
            <a:ext cx="8107331" cy="538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51" name="TextBox 2"/>
          <p:cNvSpPr txBox="1">
            <a:spLocks noChangeArrowheads="1"/>
          </p:cNvSpPr>
          <p:nvPr/>
        </p:nvSpPr>
        <p:spPr bwMode="auto">
          <a:xfrm>
            <a:off x="831021" y="1877602"/>
            <a:ext cx="39816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4000" b="1">
                <a:solidFill>
                  <a:srgbClr val="000000"/>
                </a:solidFill>
              </a:rPr>
              <a:t>Marrakesh Treaty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232452" name="Subtitle 1"/>
          <p:cNvSpPr txBox="1">
            <a:spLocks/>
          </p:cNvSpPr>
          <p:nvPr/>
        </p:nvSpPr>
        <p:spPr bwMode="auto">
          <a:xfrm>
            <a:off x="641712" y="3090862"/>
            <a:ext cx="3869562" cy="428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dirty="0" err="1">
                <a:solidFill>
                  <a:srgbClr val="0070C0"/>
                </a:solidFill>
                <a:latin typeface="Verdana" panose="020B0604030504040204" pitchFamily="34" charset="0"/>
              </a:rPr>
              <a:t>Gov</a:t>
            </a:r>
            <a:r>
              <a:rPr lang="en-US" altLang="en-US" sz="2000" dirty="0">
                <a:solidFill>
                  <a:srgbClr val="0070C0"/>
                </a:solidFill>
                <a:latin typeface="Verdana" panose="020B0604030504040204" pitchFamily="34" charset="0"/>
              </a:rPr>
              <a:t> says we don’t have to make changes</a:t>
            </a:r>
          </a:p>
          <a:p>
            <a:r>
              <a:rPr lang="en-US" altLang="en-US" sz="2000" dirty="0">
                <a:solidFill>
                  <a:srgbClr val="0070C0"/>
                </a:solidFill>
                <a:latin typeface="Verdana" panose="020B0604030504040204" pitchFamily="34" charset="0"/>
              </a:rPr>
              <a:t>But making changes anyway</a:t>
            </a:r>
          </a:p>
          <a:p>
            <a:r>
              <a:rPr lang="en-US" altLang="en-US" sz="2000" dirty="0">
                <a:solidFill>
                  <a:srgbClr val="0070C0"/>
                </a:solidFill>
                <a:latin typeface="Verdana" panose="020B0604030504040204" pitchFamily="34" charset="0"/>
              </a:rPr>
              <a:t>And while we’re at it…</a:t>
            </a:r>
          </a:p>
          <a:p>
            <a:endParaRPr lang="en-GB" altLang="en-US" sz="1575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2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1"/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5" t="5281" r="-7927" b="10515"/>
          <a:stretch/>
        </p:blipFill>
        <p:spPr bwMode="auto">
          <a:xfrm>
            <a:off x="-33340" y="-1271594"/>
            <a:ext cx="9921447" cy="812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Title 3"/>
          <p:cNvSpPr>
            <a:spLocks noGrp="1"/>
          </p:cNvSpPr>
          <p:nvPr>
            <p:ph type="title" idx="4294967295"/>
          </p:nvPr>
        </p:nvSpPr>
        <p:spPr>
          <a:xfrm>
            <a:off x="455395" y="410018"/>
            <a:ext cx="6172200" cy="701731"/>
          </a:xfrm>
        </p:spPr>
        <p:txBody>
          <a:bodyPr>
            <a:spAutoFit/>
          </a:bodyPr>
          <a:lstStyle/>
          <a:p>
            <a:r>
              <a:rPr lang="en-GB" altLang="en-US" dirty="0">
                <a:solidFill>
                  <a:schemeClr val="bg1"/>
                </a:solidFill>
              </a:rPr>
              <a:t>low hanging fruit</a:t>
            </a:r>
          </a:p>
        </p:txBody>
      </p:sp>
      <p:sp>
        <p:nvSpPr>
          <p:cNvPr id="122885" name="Freeform 4"/>
          <p:cNvSpPr>
            <a:spLocks/>
          </p:cNvSpPr>
          <p:nvPr/>
        </p:nvSpPr>
        <p:spPr bwMode="auto">
          <a:xfrm>
            <a:off x="4308256" y="0"/>
            <a:ext cx="4143375" cy="347884"/>
          </a:xfrm>
          <a:custGeom>
            <a:avLst/>
            <a:gdLst>
              <a:gd name="T0" fmla="*/ 446311099 w 21600"/>
              <a:gd name="T1" fmla="*/ 0 h 21600"/>
              <a:gd name="T2" fmla="*/ 892622199 w 21600"/>
              <a:gd name="T3" fmla="*/ 4874612 h 21600"/>
              <a:gd name="T4" fmla="*/ 446311099 w 21600"/>
              <a:gd name="T5" fmla="*/ 9749203 h 21600"/>
              <a:gd name="T6" fmla="*/ 0 w 21600"/>
              <a:gd name="T7" fmla="*/ 4874612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spcBef>
                <a:spcPct val="0"/>
              </a:spcBef>
              <a:buFontTx/>
              <a:buNone/>
            </a:pPr>
            <a:r>
              <a:rPr lang="en-AU" altLang="en-US" sz="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angal" pitchFamily="18" charset="0"/>
              </a:rPr>
              <a:t>Sunrise </a:t>
            </a:r>
            <a:r>
              <a:rPr lang="en-AU" altLang="en-US" sz="900" b="1" dirty="0" err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angal" pitchFamily="18" charset="0"/>
              </a:rPr>
              <a:t>Orangr</a:t>
            </a:r>
            <a:r>
              <a:rPr lang="en-AU" altLang="en-US" sz="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angal" pitchFamily="18" charset="0"/>
              </a:rPr>
              <a:t> by Don </a:t>
            </a:r>
            <a:r>
              <a:rPr lang="en-AU" altLang="en-US" sz="900" b="1" dirty="0" err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angal" pitchFamily="18" charset="0"/>
              </a:rPr>
              <a:t>McCollough</a:t>
            </a:r>
            <a:r>
              <a:rPr lang="en-AU" altLang="en-US" sz="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angal" pitchFamily="18" charset="0"/>
              </a:rPr>
              <a:t>, CC BY http://www.flickr.com/photos/69214385@N04/8509517971/in/photostream/</a:t>
            </a: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455395" y="3194435"/>
            <a:ext cx="8688605" cy="395168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endParaRPr lang="en-US" sz="2100" dirty="0">
              <a:solidFill>
                <a:schemeClr val="bg1"/>
              </a:solidFill>
              <a:latin typeface="Verdana" pitchFamily="34"/>
            </a:endParaRPr>
          </a:p>
          <a:p>
            <a:pPr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2100" dirty="0">
                <a:solidFill>
                  <a:schemeClr val="bg1"/>
                </a:solidFill>
                <a:latin typeface="Verdana" pitchFamily="34"/>
              </a:rPr>
              <a:t>Disability – new fair dealing and broader </a:t>
            </a:r>
            <a:r>
              <a:rPr lang="en-US" sz="2100" dirty="0" smtClean="0">
                <a:solidFill>
                  <a:schemeClr val="bg1"/>
                </a:solidFill>
                <a:latin typeface="Verdana" pitchFamily="34"/>
              </a:rPr>
              <a:t>institution exception (</a:t>
            </a:r>
            <a:r>
              <a:rPr lang="en-US" sz="2100" smtClean="0">
                <a:solidFill>
                  <a:schemeClr val="bg1"/>
                </a:solidFill>
                <a:latin typeface="Verdana" pitchFamily="34"/>
              </a:rPr>
              <a:t>removes record </a:t>
            </a:r>
            <a:r>
              <a:rPr lang="en-US" sz="2100" dirty="0" smtClean="0">
                <a:solidFill>
                  <a:schemeClr val="bg1"/>
                </a:solidFill>
                <a:latin typeface="Verdana" pitchFamily="34"/>
              </a:rPr>
              <a:t>keeping) </a:t>
            </a:r>
            <a:endParaRPr lang="en-US" sz="2100" dirty="0">
              <a:solidFill>
                <a:schemeClr val="bg1"/>
              </a:solidFill>
              <a:latin typeface="Verdana" pitchFamily="34"/>
            </a:endParaRPr>
          </a:p>
          <a:p>
            <a:pPr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2100" dirty="0" smtClean="0">
                <a:solidFill>
                  <a:schemeClr val="bg1"/>
                </a:solidFill>
                <a:latin typeface="Verdana" pitchFamily="34"/>
              </a:rPr>
              <a:t>Preservation – fixes current confusing preservation exceptions &amp; </a:t>
            </a:r>
            <a:r>
              <a:rPr lang="en-US" sz="2100" dirty="0">
                <a:solidFill>
                  <a:schemeClr val="bg1"/>
                </a:solidFill>
                <a:latin typeface="Verdana" pitchFamily="34"/>
              </a:rPr>
              <a:t>removes </a:t>
            </a:r>
            <a:r>
              <a:rPr lang="en-US" sz="2100" dirty="0" smtClean="0">
                <a:solidFill>
                  <a:schemeClr val="bg1"/>
                </a:solidFill>
                <a:latin typeface="Verdana" pitchFamily="34"/>
              </a:rPr>
              <a:t>(almost) </a:t>
            </a:r>
            <a:r>
              <a:rPr lang="en-US" sz="2100" dirty="0">
                <a:solidFill>
                  <a:schemeClr val="bg1"/>
                </a:solidFill>
                <a:latin typeface="Verdana" pitchFamily="34"/>
              </a:rPr>
              <a:t>all </a:t>
            </a:r>
            <a:r>
              <a:rPr lang="en-US" sz="2100" dirty="0" smtClean="0">
                <a:solidFill>
                  <a:schemeClr val="bg1"/>
                </a:solidFill>
                <a:latin typeface="Verdana" pitchFamily="34"/>
              </a:rPr>
              <a:t>restrictions</a:t>
            </a:r>
          </a:p>
          <a:p>
            <a:pPr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2100" dirty="0">
                <a:solidFill>
                  <a:schemeClr val="bg1"/>
                </a:solidFill>
                <a:latin typeface="Verdana" pitchFamily="34"/>
              </a:rPr>
              <a:t>Safe </a:t>
            </a:r>
            <a:r>
              <a:rPr lang="en-US" sz="2100" dirty="0" err="1">
                <a:solidFill>
                  <a:schemeClr val="bg1"/>
                </a:solidFill>
                <a:latin typeface="Verdana" pitchFamily="34"/>
              </a:rPr>
              <a:t>harbours</a:t>
            </a:r>
            <a:r>
              <a:rPr lang="en-US" sz="2100" dirty="0">
                <a:solidFill>
                  <a:schemeClr val="bg1"/>
                </a:solidFill>
                <a:latin typeface="Verdana" pitchFamily="34"/>
              </a:rPr>
              <a:t> – extends ISP protection to other online providers (including libraries &amp; archives) </a:t>
            </a:r>
          </a:p>
          <a:p>
            <a:pPr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2100" dirty="0" smtClean="0">
                <a:solidFill>
                  <a:schemeClr val="bg1"/>
                </a:solidFill>
                <a:latin typeface="Verdana" pitchFamily="34"/>
              </a:rPr>
              <a:t>Unpublished works - ends </a:t>
            </a:r>
            <a:r>
              <a:rPr lang="en-US" sz="2100" dirty="0">
                <a:solidFill>
                  <a:schemeClr val="bg1"/>
                </a:solidFill>
                <a:latin typeface="Verdana" pitchFamily="34"/>
              </a:rPr>
              <a:t>perpetual </a:t>
            </a:r>
            <a:r>
              <a:rPr lang="en-US" sz="2100" dirty="0" smtClean="0">
                <a:solidFill>
                  <a:schemeClr val="bg1"/>
                </a:solidFill>
                <a:latin typeface="Verdana" pitchFamily="34"/>
              </a:rPr>
              <a:t>copyright, replaces with life plus 70 or 70 from creation for orphan works</a:t>
            </a:r>
            <a:endParaRPr lang="en-GB" sz="2100" dirty="0">
              <a:solidFill>
                <a:schemeClr val="bg1"/>
              </a:solidFill>
              <a:latin typeface="Verdana" pitchFamily="34"/>
            </a:endParaRPr>
          </a:p>
          <a:p>
            <a:pPr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2100" dirty="0" smtClean="0">
                <a:solidFill>
                  <a:schemeClr val="bg1"/>
                </a:solidFill>
                <a:latin typeface="Verdana" pitchFamily="34"/>
              </a:rPr>
              <a:t>Education </a:t>
            </a:r>
            <a:r>
              <a:rPr lang="en-US" sz="2100" dirty="0">
                <a:solidFill>
                  <a:schemeClr val="bg1"/>
                </a:solidFill>
                <a:latin typeface="Verdana" pitchFamily="34"/>
              </a:rPr>
              <a:t>– </a:t>
            </a:r>
            <a:r>
              <a:rPr lang="en-US" sz="2100" dirty="0" smtClean="0">
                <a:solidFill>
                  <a:schemeClr val="bg1"/>
                </a:solidFill>
                <a:latin typeface="Verdana" pitchFamily="34"/>
              </a:rPr>
              <a:t>simplifies </a:t>
            </a:r>
            <a:r>
              <a:rPr lang="en-US" sz="2100" dirty="0">
                <a:solidFill>
                  <a:schemeClr val="bg1"/>
                </a:solidFill>
                <a:latin typeface="Verdana" pitchFamily="34"/>
              </a:rPr>
              <a:t>statutory </a:t>
            </a:r>
            <a:r>
              <a:rPr lang="en-US" sz="2100" dirty="0" err="1">
                <a:solidFill>
                  <a:schemeClr val="bg1"/>
                </a:solidFill>
                <a:latin typeface="Verdana" pitchFamily="34"/>
              </a:rPr>
              <a:t>licence</a:t>
            </a:r>
            <a:r>
              <a:rPr lang="en-US" sz="2100" dirty="0">
                <a:solidFill>
                  <a:schemeClr val="bg1"/>
                </a:solidFill>
                <a:latin typeface="Verdana" pitchFamily="34"/>
              </a:rPr>
              <a:t> &amp;</a:t>
            </a:r>
            <a:r>
              <a:rPr lang="en-US" sz="2100" dirty="0" smtClean="0">
                <a:solidFill>
                  <a:schemeClr val="bg1"/>
                </a:solidFill>
                <a:latin typeface="Verdana" pitchFamily="34"/>
              </a:rPr>
              <a:t> allows </a:t>
            </a:r>
            <a:r>
              <a:rPr lang="en-US" sz="2100" dirty="0">
                <a:solidFill>
                  <a:schemeClr val="bg1"/>
                </a:solidFill>
                <a:latin typeface="Verdana" pitchFamily="34"/>
              </a:rPr>
              <a:t>online exams</a:t>
            </a:r>
          </a:p>
          <a:p>
            <a:pPr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endParaRPr lang="en-US" sz="2100" dirty="0">
              <a:solidFill>
                <a:schemeClr val="bg1"/>
              </a:solidFill>
              <a:latin typeface="Verdan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5082437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60" t="11523" r="25402" b="5469"/>
          <a:stretch/>
        </p:blipFill>
        <p:spPr>
          <a:xfrm>
            <a:off x="-85726" y="385762"/>
            <a:ext cx="9229726" cy="60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0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357184" y="642938"/>
            <a:ext cx="8601075" cy="4794250"/>
          </a:xfrm>
        </p:spPr>
        <p:txBody>
          <a:bodyPr vert="horz" lIns="0" tIns="0" rIns="0" bIns="0" rtlCol="0" anchor="ctr">
            <a:normAutofit lnSpcReduction="10000"/>
          </a:bodyPr>
          <a:lstStyle/>
          <a:p>
            <a:pPr marL="0" indent="0">
              <a:buNone/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3600" dirty="0">
                <a:latin typeface="Verdana" pitchFamily="34"/>
              </a:rPr>
              <a:t>Prospects?</a:t>
            </a:r>
          </a:p>
          <a:p>
            <a:pPr marL="0" indent="0">
              <a:buNone/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endParaRPr lang="en-US" dirty="0" smtClean="0">
              <a:latin typeface="Verdana" pitchFamily="34"/>
            </a:endParaRPr>
          </a:p>
          <a:p>
            <a:pPr marL="400050" indent="-400050"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dirty="0" smtClean="0">
                <a:latin typeface="Verdana" pitchFamily="34"/>
              </a:rPr>
              <a:t>Only at exposure draft stage</a:t>
            </a:r>
          </a:p>
          <a:p>
            <a:pPr marL="400050" indent="-400050"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dirty="0" smtClean="0">
                <a:latin typeface="Verdana" pitchFamily="34"/>
              </a:rPr>
              <a:t>Got caught behind more controversial legislation and election</a:t>
            </a:r>
          </a:p>
          <a:p>
            <a:pPr marL="400050" indent="-400050"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dirty="0" smtClean="0">
                <a:latin typeface="Verdana" pitchFamily="34"/>
              </a:rPr>
              <a:t>Government has committed to table at start of new parliament</a:t>
            </a:r>
          </a:p>
          <a:p>
            <a:pPr marL="400050" indent="-400050"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dirty="0" smtClean="0">
                <a:latin typeface="Verdana" pitchFamily="34"/>
              </a:rPr>
              <a:t>We are pushing for tabling in time for Marrakesh coming into force 30 September </a:t>
            </a:r>
          </a:p>
          <a:p>
            <a:pPr marL="400050" indent="-400050">
              <a:tabLst>
                <a:tab pos="0" algn="l"/>
                <a:tab pos="685800" algn="l"/>
                <a:tab pos="1371600" algn="l"/>
                <a:tab pos="2057399" algn="l"/>
                <a:tab pos="2743200" algn="l"/>
                <a:tab pos="3429000" algn="l"/>
                <a:tab pos="4114799" algn="l"/>
                <a:tab pos="4800599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dirty="0" smtClean="0">
                <a:latin typeface="Verdana" pitchFamily="34"/>
              </a:rPr>
              <a:t>Mainly bi-partisan so should get through … if it ever gets tabled</a:t>
            </a:r>
          </a:p>
        </p:txBody>
      </p:sp>
    </p:spTree>
    <p:extLst>
      <p:ext uri="{BB962C8B-B14F-4D97-AF65-F5344CB8AC3E}">
        <p14:creationId xmlns:p14="http://schemas.microsoft.com/office/powerpoint/2010/main" val="39486523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ubtitle 1"/>
          <p:cNvSpPr>
            <a:spLocks noGrp="1"/>
          </p:cNvSpPr>
          <p:nvPr>
            <p:ph type="subTitle" idx="4294967295"/>
          </p:nvPr>
        </p:nvSpPr>
        <p:spPr>
          <a:xfrm>
            <a:off x="314334" y="1636713"/>
            <a:ext cx="8501062" cy="3251200"/>
          </a:xfrm>
        </p:spPr>
        <p:txBody>
          <a:bodyPr vert="horz" lIns="0" tIns="0" rIns="0" bIns="0" rtlCol="0" anchor="ctr">
            <a:normAutofit/>
          </a:bodyPr>
          <a:lstStyle/>
          <a:p>
            <a:pPr marL="0" indent="0" algn="ctr">
              <a:buNone/>
              <a:tabLst>
                <a:tab pos="0" algn="l"/>
                <a:tab pos="685800" algn="l"/>
                <a:tab pos="1371600" algn="l"/>
                <a:tab pos="2056210" algn="l"/>
                <a:tab pos="2743200" algn="l"/>
                <a:tab pos="3429000" algn="l"/>
                <a:tab pos="4113610" algn="l"/>
                <a:tab pos="479941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en-US" sz="4050" dirty="0" smtClean="0">
                <a:solidFill>
                  <a:srgbClr val="00B0F0"/>
                </a:solidFill>
                <a:latin typeface="Verdana" panose="020B0604030504040204" pitchFamily="34" charset="0"/>
              </a:rPr>
              <a:t>Fair Use</a:t>
            </a:r>
            <a:endParaRPr lang="en-US" altLang="en-US" sz="4050" dirty="0">
              <a:solidFill>
                <a:srgbClr val="00B0F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08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2" b="12223"/>
          <a:stretch/>
        </p:blipFill>
        <p:spPr bwMode="auto">
          <a:xfrm>
            <a:off x="-7143" y="28575"/>
            <a:ext cx="9144000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3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664325"/>
            <a:ext cx="55086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0" name="Rectangle 11"/>
          <p:cNvSpPr>
            <a:spLocks noChangeArrowheads="1"/>
          </p:cNvSpPr>
          <p:nvPr/>
        </p:nvSpPr>
        <p:spPr bwMode="auto">
          <a:xfrm>
            <a:off x="1095375" y="6642100"/>
            <a:ext cx="49387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800">
                <a:solidFill>
                  <a:schemeClr val="bg1"/>
                </a:solidFill>
                <a:latin typeface="Puritan 2.0 Regular"/>
              </a:rPr>
              <a:t>OMGWTF... weighing in at 800 lbs. ... By joebeone, http://www.flickr.com/photos/joebeone/2585191273/</a:t>
            </a:r>
          </a:p>
        </p:txBody>
      </p:sp>
      <p:sp>
        <p:nvSpPr>
          <p:cNvPr id="10" name="Subtitle 1"/>
          <p:cNvSpPr txBox="1">
            <a:spLocks/>
          </p:cNvSpPr>
          <p:nvPr/>
        </p:nvSpPr>
        <p:spPr bwMode="auto">
          <a:xfrm>
            <a:off x="0" y="-1"/>
            <a:ext cx="9136857" cy="4214813"/>
          </a:xfrm>
          <a:prstGeom prst="rect">
            <a:avLst/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noFill/>
          </a:ln>
          <a:extLst/>
        </p:spPr>
        <p:txBody>
          <a:bodyPr lIns="0" tIns="0" rIns="0" bIns="0" anchor="ctr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0">
              <a:buNone/>
              <a:tabLst>
                <a:tab pos="0" algn="l"/>
                <a:tab pos="685800" algn="l"/>
                <a:tab pos="1371600" algn="l"/>
                <a:tab pos="2056210" algn="l"/>
                <a:tab pos="2743200" algn="l"/>
                <a:tab pos="3429000" algn="l"/>
                <a:tab pos="4113610" algn="l"/>
                <a:tab pos="479941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endParaRPr lang="en-US" altLang="en-US" sz="28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514350" indent="0">
              <a:buNone/>
              <a:tabLst>
                <a:tab pos="0" algn="l"/>
                <a:tab pos="685800" algn="l"/>
                <a:tab pos="1371600" algn="l"/>
                <a:tab pos="2056210" algn="l"/>
                <a:tab pos="2743200" algn="l"/>
                <a:tab pos="3429000" algn="l"/>
                <a:tab pos="4113610" algn="l"/>
                <a:tab pos="479941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altLang="en-US" sz="2800" dirty="0" smtClean="0">
                <a:solidFill>
                  <a:schemeClr val="bg1"/>
                </a:solidFill>
                <a:latin typeface="Verdana" pitchFamily="34" charset="0"/>
              </a:rPr>
              <a:t>Australian </a:t>
            </a:r>
            <a:r>
              <a:rPr lang="en-US" altLang="en-US" sz="2800" dirty="0">
                <a:solidFill>
                  <a:schemeClr val="bg1"/>
                </a:solidFill>
                <a:latin typeface="Verdana" pitchFamily="34" charset="0"/>
              </a:rPr>
              <a:t>Copyright Act </a:t>
            </a:r>
            <a:r>
              <a:rPr lang="en-US" altLang="en-US" sz="2800" dirty="0" smtClean="0">
                <a:solidFill>
                  <a:schemeClr val="bg1"/>
                </a:solidFill>
                <a:latin typeface="Verdana" pitchFamily="34" charset="0"/>
              </a:rPr>
              <a:t>= great </a:t>
            </a:r>
            <a:r>
              <a:rPr lang="en-US" altLang="en-US" sz="2800" dirty="0">
                <a:solidFill>
                  <a:schemeClr val="bg1"/>
                </a:solidFill>
                <a:latin typeface="Verdana" pitchFamily="34" charset="0"/>
              </a:rPr>
              <a:t>example of why fair use (or at least principle based </a:t>
            </a:r>
            <a:r>
              <a:rPr lang="en-US" altLang="en-US" sz="2800" dirty="0" smtClean="0">
                <a:solidFill>
                  <a:schemeClr val="bg1"/>
                </a:solidFill>
                <a:latin typeface="Verdana" pitchFamily="34" charset="0"/>
              </a:rPr>
              <a:t>exception) is needed:</a:t>
            </a:r>
          </a:p>
          <a:p>
            <a:pPr marL="514350" indent="0">
              <a:buNone/>
              <a:tabLst>
                <a:tab pos="0" algn="l"/>
                <a:tab pos="685800" algn="l"/>
                <a:tab pos="1371600" algn="l"/>
                <a:tab pos="2056210" algn="l"/>
                <a:tab pos="2743200" algn="l"/>
                <a:tab pos="3429000" algn="l"/>
                <a:tab pos="4113610" algn="l"/>
                <a:tab pos="479941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endParaRPr lang="en-US" altLang="en-US" sz="2800" dirty="0">
              <a:solidFill>
                <a:schemeClr val="bg1"/>
              </a:solidFill>
              <a:latin typeface="Verdana" pitchFamily="34" charset="0"/>
            </a:endParaRPr>
          </a:p>
          <a:p>
            <a:pPr marL="914400" indent="-400050">
              <a:tabLst>
                <a:tab pos="0" algn="l"/>
                <a:tab pos="685800" algn="l"/>
                <a:tab pos="1371600" algn="l"/>
                <a:tab pos="2056210" algn="l"/>
                <a:tab pos="2743200" algn="l"/>
                <a:tab pos="3429000" algn="l"/>
                <a:tab pos="4113610" algn="l"/>
                <a:tab pos="479941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altLang="en-US" sz="2800" dirty="0" smtClean="0">
                <a:solidFill>
                  <a:schemeClr val="bg1"/>
                </a:solidFill>
                <a:latin typeface="Verdana" pitchFamily="34" charset="0"/>
              </a:rPr>
              <a:t>700 pages long</a:t>
            </a:r>
          </a:p>
          <a:p>
            <a:pPr marL="914400" indent="-400050">
              <a:tabLst>
                <a:tab pos="0" algn="l"/>
                <a:tab pos="685800" algn="l"/>
                <a:tab pos="1371600" algn="l"/>
                <a:tab pos="2056210" algn="l"/>
                <a:tab pos="2743200" algn="l"/>
                <a:tab pos="3429000" algn="l"/>
                <a:tab pos="4113610" algn="l"/>
                <a:tab pos="479941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altLang="en-US" sz="2800" dirty="0">
                <a:solidFill>
                  <a:schemeClr val="bg1"/>
                </a:solidFill>
                <a:latin typeface="Verdana" pitchFamily="34" charset="0"/>
              </a:rPr>
              <a:t>41 minor amendments since 1996</a:t>
            </a:r>
          </a:p>
          <a:p>
            <a:pPr marL="914400" indent="-400050">
              <a:tabLst>
                <a:tab pos="0" algn="l"/>
                <a:tab pos="685800" algn="l"/>
                <a:tab pos="1371600" algn="l"/>
                <a:tab pos="2056210" algn="l"/>
                <a:tab pos="2743200" algn="l"/>
                <a:tab pos="3429000" algn="l"/>
                <a:tab pos="4113610" algn="l"/>
                <a:tab pos="479941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altLang="en-US" sz="2800" dirty="0" smtClean="0">
                <a:solidFill>
                  <a:schemeClr val="bg1"/>
                </a:solidFill>
                <a:latin typeface="Verdana" pitchFamily="34" charset="0"/>
              </a:rPr>
              <a:t>Most exceptions complex - 1.5+ pages long </a:t>
            </a:r>
          </a:p>
          <a:p>
            <a:pPr marL="914400" indent="-400050">
              <a:tabLst>
                <a:tab pos="0" algn="l"/>
                <a:tab pos="685800" algn="l"/>
                <a:tab pos="1371600" algn="l"/>
                <a:tab pos="2056210" algn="l"/>
                <a:tab pos="2743200" algn="l"/>
                <a:tab pos="3429000" algn="l"/>
                <a:tab pos="4113610" algn="l"/>
                <a:tab pos="479941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altLang="en-US" sz="2800" dirty="0" err="1" smtClean="0">
                <a:solidFill>
                  <a:schemeClr val="bg1"/>
                </a:solidFill>
                <a:latin typeface="Verdana" pitchFamily="34" charset="0"/>
              </a:rPr>
              <a:t>eg</a:t>
            </a:r>
            <a:r>
              <a:rPr lang="en-US" altLang="en-US" sz="28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Verdana" pitchFamily="34" charset="0"/>
              </a:rPr>
              <a:t>s44BA Acts done in relation to certain medicine</a:t>
            </a:r>
          </a:p>
          <a:p>
            <a:pPr>
              <a:tabLst>
                <a:tab pos="0" algn="l"/>
                <a:tab pos="685800" algn="l"/>
                <a:tab pos="1371600" algn="l"/>
                <a:tab pos="2056210" algn="l"/>
                <a:tab pos="2743200" algn="l"/>
                <a:tab pos="3429000" algn="l"/>
                <a:tab pos="4113610" algn="l"/>
                <a:tab pos="479941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endParaRPr lang="en-GB" altLang="en-US" sz="1575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60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2727</TotalTime>
  <Words>489</Words>
  <Application>Microsoft Office PowerPoint</Application>
  <PresentationFormat>On-screen Show (4:3)</PresentationFormat>
  <Paragraphs>90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low hanging fruit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Coates</dc:creator>
  <cp:lastModifiedBy>Jessica Coates</cp:lastModifiedBy>
  <cp:revision>34</cp:revision>
  <dcterms:created xsi:type="dcterms:W3CDTF">2016-08-02T07:34:48Z</dcterms:created>
  <dcterms:modified xsi:type="dcterms:W3CDTF">2016-09-06T04:37:34Z</dcterms:modified>
</cp:coreProperties>
</file>